
<file path=[Content_Types].xml><?xml version="1.0" encoding="utf-8"?>
<Types xmlns="http://schemas.openxmlformats.org/package/2006/content-types">
  <Default Extension="bin" ContentType="application/vnd.openxmlformats-officedocument.oleObject"/>
  <Default Extension="doc" ContentType="application/msword"/>
  <Default Extension="docx" ContentType="application/vnd.openxmlformats-officedocument.wordprocessingml.documen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2_0.xml" ContentType="application/vnd.ms-powerpoint.comments+xml"/>
  <Override PartName="/ppt/notesSlides/notesSlide3.xml" ContentType="application/vnd.openxmlformats-officedocument.presentationml.notesSlide+xml"/>
  <Override PartName="/ppt/comments/modernComment_10E_0.xml" ContentType="application/vnd.ms-powerpoint.comments+xml"/>
  <Override PartName="/ppt/notesSlides/notesSlide4.xml" ContentType="application/vnd.openxmlformats-officedocument.presentationml.notesSlide+xml"/>
  <Override PartName="/ppt/comments/modernComment_106_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omments/modernComment_107_0.xml" ContentType="application/vnd.ms-powerpoint.comments+xml"/>
  <Override PartName="/ppt/notesSlides/notesSlide6.xml" ContentType="application/vnd.openxmlformats-officedocument.presentationml.notesSlide+xml"/>
  <Override PartName="/ppt/comments/modernComment_116_E0CE20AE.xml" ContentType="application/vnd.ms-powerpoint.comments+xml"/>
  <Override PartName="/ppt/notesSlides/notesSlide7.xml" ContentType="application/vnd.openxmlformats-officedocument.presentationml.notesSlide+xml"/>
  <Override PartName="/ppt/comments/modernComment_108_0.xml" ContentType="application/vnd.ms-powerpoint.comments+xml"/>
  <Override PartName="/ppt/notesSlides/notesSlide8.xml" ContentType="application/vnd.openxmlformats-officedocument.presentationml.notesSlide+xml"/>
  <Override PartName="/ppt/comments/modernComment_114_3096A893.xml" ContentType="application/vnd.ms-powerpoint.comments+xml"/>
  <Override PartName="/ppt/notesSlides/notesSlide9.xml" ContentType="application/vnd.openxmlformats-officedocument.presentationml.notesSlide+xml"/>
  <Override PartName="/ppt/comments/modernComment_115_B9B71098.xml" ContentType="application/vnd.ms-powerpoint.comments+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2"/>
  </p:notesMasterIdLst>
  <p:sldIdLst>
    <p:sldId id="256" r:id="rId2"/>
    <p:sldId id="258" r:id="rId3"/>
    <p:sldId id="270" r:id="rId4"/>
    <p:sldId id="262" r:id="rId5"/>
    <p:sldId id="263" r:id="rId6"/>
    <p:sldId id="278" r:id="rId7"/>
    <p:sldId id="264" r:id="rId8"/>
    <p:sldId id="276" r:id="rId9"/>
    <p:sldId id="277" r:id="rId10"/>
    <p:sldId id="275"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Raleway" panose="020B0503030101060003"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559CAC-A20E-0EF7-7F01-DD1652D649F1}" name="Amit Sharma" initials="AS" userId="Amit Sharm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3B3"/>
    <a:srgbClr val="84EA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66" autoAdjust="0"/>
    <p:restoredTop sz="96236" autoAdjust="0"/>
  </p:normalViewPr>
  <p:slideViewPr>
    <p:cSldViewPr snapToGrid="0">
      <p:cViewPr varScale="1">
        <p:scale>
          <a:sx n="136" d="100"/>
          <a:sy n="136" d="100"/>
        </p:scale>
        <p:origin x="108" y="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comments/modernComment_102_0.xml><?xml version="1.0" encoding="utf-8"?>
<p188:cmLst xmlns:a="http://schemas.openxmlformats.org/drawingml/2006/main" xmlns:r="http://schemas.openxmlformats.org/officeDocument/2006/relationships" xmlns:p188="http://schemas.microsoft.com/office/powerpoint/2018/8/main">
  <p188:cm id="{41CA6873-33EB-4E0D-A05A-8F26B9A42BB8}" authorId="{E7559CAC-A20E-0EF7-7F01-DD1652D649F1}" created="2022-11-30T17:13:13.834">
    <pc:sldMkLst xmlns:pc="http://schemas.microsoft.com/office/powerpoint/2013/main/command">
      <pc:docMk/>
      <pc:sldMk cId="0" sldId="258"/>
    </pc:sldMkLst>
    <p188:txBody>
      <a:bodyPr/>
      <a:lstStyle/>
      <a:p>
        <a:r>
          <a:rPr lang="en-US"/>
          <a:t>rohit - 2 mins</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C9DF1020-7A44-4003-85E0-4844B8E8D060}" authorId="{E7559CAC-A20E-0EF7-7F01-DD1652D649F1}" created="2022-11-30T17:14:22.643">
    <pc:sldMkLst xmlns:pc="http://schemas.microsoft.com/office/powerpoint/2013/main/command">
      <pc:docMk/>
      <pc:sldMk cId="0" sldId="262"/>
    </pc:sldMkLst>
    <p188:txBody>
      <a:bodyPr/>
      <a:lstStyle/>
      <a:p>
        <a:r>
          <a:rPr lang="en-US"/>
          <a:t>Jayaraj - 3 mins</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A212D4EA-B1AE-4CA0-80A1-10E209AC5B46}" authorId="{E7559CAC-A20E-0EF7-7F01-DD1652D649F1}" created="2022-11-30T17:17:54.991">
    <pc:sldMkLst xmlns:pc="http://schemas.microsoft.com/office/powerpoint/2013/main/command">
      <pc:docMk/>
      <pc:sldMk cId="0" sldId="263"/>
    </pc:sldMkLst>
    <p188:replyLst>
      <p188:reply id="{417A6AB7-E915-477F-9389-C99A8964D19D}" authorId="{E7559CAC-A20E-0EF7-7F01-DD1652D649F1}" created="2022-11-30T17:18:06.178">
        <p188:txBody>
          <a:bodyPr/>
          <a:lstStyle/>
          <a:p>
            <a:r>
              <a:rPr lang="en-US"/>
              <a:t>Anand - 1 min Charter</a:t>
            </a:r>
          </a:p>
        </p188:txBody>
      </p188:reply>
    </p188:replyLst>
    <p188:txBody>
      <a:bodyPr/>
      <a:lstStyle/>
      <a:p>
        <a:r>
          <a:rPr lang="en-US"/>
          <a:t>Anand - 1 min Business case</a:t>
        </a:r>
      </a:p>
    </p188:txBody>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E32B32E8-0F6B-47F1-8EF7-A270EBD8B799}" authorId="{E7559CAC-A20E-0EF7-7F01-DD1652D649F1}" created="2022-11-30T17:24:21.322">
    <pc:sldMkLst xmlns:pc="http://schemas.microsoft.com/office/powerpoint/2013/main/command">
      <pc:docMk/>
      <pc:sldMk cId="0" sldId="264"/>
    </pc:sldMkLst>
    <p188:txBody>
      <a:bodyPr/>
      <a:lstStyle/>
      <a:p>
        <a:r>
          <a:rPr lang="en-US"/>
          <a:t>Anand -2-3 mins</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003F1101-79B3-4FF8-8FD6-59876E6D0EE9}" authorId="{E7559CAC-A20E-0EF7-7F01-DD1652D649F1}" created="2022-11-30T17:13:26.702">
    <pc:sldMkLst xmlns:pc="http://schemas.microsoft.com/office/powerpoint/2013/main/command">
      <pc:docMk/>
      <pc:sldMk cId="0" sldId="270"/>
    </pc:sldMkLst>
    <p188:txBody>
      <a:bodyPr/>
      <a:lstStyle/>
      <a:p>
        <a:r>
          <a:rPr lang="en-US"/>
          <a:t>Amit - 2 min</a:t>
        </a:r>
      </a:p>
    </p188:txBody>
  </p188:cm>
</p188:cmLst>
</file>

<file path=ppt/comments/modernComment_114_3096A893.xml><?xml version="1.0" encoding="utf-8"?>
<p188:cmLst xmlns:a="http://schemas.openxmlformats.org/drawingml/2006/main" xmlns:r="http://schemas.openxmlformats.org/officeDocument/2006/relationships" xmlns:p188="http://schemas.microsoft.com/office/powerpoint/2018/8/main">
  <p188:cm id="{BABD8656-99B6-4683-AA06-857896726650}" authorId="{E7559CAC-A20E-0EF7-7F01-DD1652D649F1}" created="2022-11-30T17:26:10.156">
    <pc:sldMkLst xmlns:pc="http://schemas.microsoft.com/office/powerpoint/2013/main/command">
      <pc:docMk/>
      <pc:sldMk cId="815179923" sldId="276"/>
    </pc:sldMkLst>
    <p188:txBody>
      <a:bodyPr/>
      <a:lstStyle/>
      <a:p>
        <a:r>
          <a:rPr lang="en-US"/>
          <a:t>Amit Sharma - 2 min</a:t>
        </a:r>
      </a:p>
    </p188:txBody>
  </p188:cm>
</p188:cmLst>
</file>

<file path=ppt/comments/modernComment_115_B9B71098.xml><?xml version="1.0" encoding="utf-8"?>
<p188:cmLst xmlns:a="http://schemas.openxmlformats.org/drawingml/2006/main" xmlns:r="http://schemas.openxmlformats.org/officeDocument/2006/relationships" xmlns:p188="http://schemas.microsoft.com/office/powerpoint/2018/8/main">
  <p188:cm id="{B3074344-6124-49FB-A45C-7F04BA40F54D}" authorId="{E7559CAC-A20E-0EF7-7F01-DD1652D649F1}" created="2022-11-30T17:26:38.147">
    <pc:sldMkLst xmlns:pc="http://schemas.microsoft.com/office/powerpoint/2013/main/command">
      <pc:docMk/>
      <pc:sldMk cId="3115782296" sldId="277"/>
    </pc:sldMkLst>
    <p188:txBody>
      <a:bodyPr/>
      <a:lstStyle/>
      <a:p>
        <a:r>
          <a:rPr lang="en-US"/>
          <a:t>Hanish - 1 min</a:t>
        </a:r>
      </a:p>
    </p188:txBody>
  </p188:cm>
</p188:cmLst>
</file>

<file path=ppt/comments/modernComment_116_E0CE20AE.xml><?xml version="1.0" encoding="utf-8"?>
<p188:cmLst xmlns:a="http://schemas.openxmlformats.org/drawingml/2006/main" xmlns:r="http://schemas.openxmlformats.org/officeDocument/2006/relationships" xmlns:p188="http://schemas.microsoft.com/office/powerpoint/2018/8/main">
  <p188:cm id="{DA2B147A-4D8F-4A04-97B3-361110ED5DE6}" authorId="{E7559CAC-A20E-0EF7-7F01-DD1652D649F1}" created="2022-11-30T17:23:51.462">
    <pc:sldMkLst xmlns:pc="http://schemas.microsoft.com/office/powerpoint/2013/main/command">
      <pc:docMk/>
      <pc:sldMk cId="3771605166" sldId="278"/>
    </pc:sldMkLst>
    <p188:txBody>
      <a:bodyPr/>
      <a:lstStyle/>
      <a:p>
        <a:r>
          <a:rPr lang="en-US"/>
          <a:t>Rohit - Jayraj-Amit : 5 min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063861-BE5F-492E-B207-C2199109102E}"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US"/>
        </a:p>
      </dgm:t>
    </dgm:pt>
    <dgm:pt modelId="{1E7BDB54-3A2B-4FE8-856E-B8BFC873B919}">
      <dgm:prSet phldrT="[Text]"/>
      <dgm:spPr>
        <a:solidFill>
          <a:schemeClr val="accent3">
            <a:lumMod val="20000"/>
            <a:lumOff val="80000"/>
            <a:alpha val="93000"/>
          </a:schemeClr>
        </a:solidFill>
        <a:ln>
          <a:solidFill>
            <a:schemeClr val="accent1"/>
          </a:solidFill>
        </a:ln>
      </dgm:spPr>
      <dgm:t>
        <a:bodyPr/>
        <a:lstStyle/>
        <a:p>
          <a:r>
            <a:rPr lang="en-CA" dirty="0">
              <a:solidFill>
                <a:schemeClr val="accent6">
                  <a:lumMod val="50000"/>
                </a:schemeClr>
              </a:solidFill>
            </a:rPr>
            <a:t>Conception &amp; Initiation</a:t>
          </a:r>
          <a:endParaRPr lang="en-US" dirty="0">
            <a:solidFill>
              <a:schemeClr val="accent6">
                <a:lumMod val="50000"/>
              </a:schemeClr>
            </a:solidFill>
          </a:endParaRPr>
        </a:p>
      </dgm:t>
    </dgm:pt>
    <dgm:pt modelId="{33FA7A4B-C17A-4085-81CF-5AB6EBC6B095}" type="parTrans" cxnId="{8422EFE7-184E-4085-AE00-3D3ADC099F0F}">
      <dgm:prSet/>
      <dgm:spPr/>
      <dgm:t>
        <a:bodyPr/>
        <a:lstStyle/>
        <a:p>
          <a:endParaRPr lang="en-US"/>
        </a:p>
      </dgm:t>
    </dgm:pt>
    <dgm:pt modelId="{D8730954-B9F5-4D85-8C10-06AC9B7A0D11}" type="sibTrans" cxnId="{8422EFE7-184E-4085-AE00-3D3ADC099F0F}">
      <dgm:prSet/>
      <dgm:spPr/>
      <dgm:t>
        <a:bodyPr/>
        <a:lstStyle/>
        <a:p>
          <a:endParaRPr lang="en-US"/>
        </a:p>
      </dgm:t>
    </dgm:pt>
    <dgm:pt modelId="{D16FFCAB-7E3D-4512-B5F9-370F7D69F786}">
      <dgm:prSet phldrT="[Text]"/>
      <dgm:spPr>
        <a:solidFill>
          <a:schemeClr val="tx1">
            <a:lumMod val="20000"/>
            <a:lumOff val="80000"/>
          </a:schemeClr>
        </a:solidFill>
        <a:ln>
          <a:solidFill>
            <a:schemeClr val="tx1">
              <a:lumMod val="20000"/>
              <a:lumOff val="80000"/>
            </a:schemeClr>
          </a:solidFill>
        </a:ln>
      </dgm:spPr>
      <dgm:t>
        <a:bodyPr/>
        <a:lstStyle/>
        <a:p>
          <a:r>
            <a:rPr lang="en-CA" dirty="0">
              <a:solidFill>
                <a:schemeClr val="accent2">
                  <a:lumMod val="75000"/>
                </a:schemeClr>
              </a:solidFill>
            </a:rPr>
            <a:t>Definition &amp; Planning </a:t>
          </a:r>
          <a:endParaRPr lang="en-US" dirty="0">
            <a:solidFill>
              <a:schemeClr val="accent2">
                <a:lumMod val="75000"/>
              </a:schemeClr>
            </a:solidFill>
          </a:endParaRPr>
        </a:p>
      </dgm:t>
    </dgm:pt>
    <dgm:pt modelId="{6F5E731A-89AF-4263-9686-27962ED2D6B3}" type="parTrans" cxnId="{A707415D-AF32-4A4D-9109-24C882F45062}">
      <dgm:prSet/>
      <dgm:spPr/>
      <dgm:t>
        <a:bodyPr/>
        <a:lstStyle/>
        <a:p>
          <a:endParaRPr lang="en-US"/>
        </a:p>
      </dgm:t>
    </dgm:pt>
    <dgm:pt modelId="{EC3F7FDF-79ED-49E9-8941-10B366523EEB}" type="sibTrans" cxnId="{A707415D-AF32-4A4D-9109-24C882F45062}">
      <dgm:prSet/>
      <dgm:spPr/>
      <dgm:t>
        <a:bodyPr/>
        <a:lstStyle/>
        <a:p>
          <a:endParaRPr lang="en-US"/>
        </a:p>
      </dgm:t>
    </dgm:pt>
    <dgm:pt modelId="{35587E7C-6805-47DA-B51C-B42779A3CF71}">
      <dgm:prSet phldrT="[Text]"/>
      <dgm:spPr>
        <a:solidFill>
          <a:srgbClr val="84EAB5"/>
        </a:solidFill>
      </dgm:spPr>
      <dgm:t>
        <a:bodyPr/>
        <a:lstStyle/>
        <a:p>
          <a:r>
            <a:rPr lang="en-CA" dirty="0">
              <a:solidFill>
                <a:schemeClr val="accent6">
                  <a:lumMod val="10000"/>
                </a:schemeClr>
              </a:solidFill>
            </a:rPr>
            <a:t>Launch or Execution</a:t>
          </a:r>
          <a:endParaRPr lang="en-US" dirty="0">
            <a:solidFill>
              <a:schemeClr val="accent6">
                <a:lumMod val="10000"/>
              </a:schemeClr>
            </a:solidFill>
          </a:endParaRPr>
        </a:p>
      </dgm:t>
    </dgm:pt>
    <dgm:pt modelId="{C4FFED1C-FC62-482A-969E-C7D0DBFA1EA4}" type="parTrans" cxnId="{C602584F-BA9F-49C5-805C-D6FD4EC2E973}">
      <dgm:prSet/>
      <dgm:spPr/>
      <dgm:t>
        <a:bodyPr/>
        <a:lstStyle/>
        <a:p>
          <a:endParaRPr lang="en-US"/>
        </a:p>
      </dgm:t>
    </dgm:pt>
    <dgm:pt modelId="{B8C880C3-D4CE-4308-8E62-EF2510758AAA}" type="sibTrans" cxnId="{C602584F-BA9F-49C5-805C-D6FD4EC2E973}">
      <dgm:prSet/>
      <dgm:spPr/>
      <dgm:t>
        <a:bodyPr/>
        <a:lstStyle/>
        <a:p>
          <a:endParaRPr lang="en-US"/>
        </a:p>
      </dgm:t>
    </dgm:pt>
    <dgm:pt modelId="{029905CB-366A-496B-8D4D-DC09842C25EB}">
      <dgm:prSet/>
      <dgm:spPr/>
      <dgm:t>
        <a:bodyPr/>
        <a:lstStyle/>
        <a:p>
          <a:r>
            <a:rPr lang="en-CA" dirty="0"/>
            <a:t>Performance and Control</a:t>
          </a:r>
          <a:endParaRPr lang="en-US" dirty="0"/>
        </a:p>
      </dgm:t>
    </dgm:pt>
    <dgm:pt modelId="{717ABACE-77B7-48FF-9856-DD8E05CE6132}" type="parTrans" cxnId="{7177DBD1-F7AF-447E-9F77-E064FD281CCC}">
      <dgm:prSet/>
      <dgm:spPr/>
      <dgm:t>
        <a:bodyPr/>
        <a:lstStyle/>
        <a:p>
          <a:endParaRPr lang="en-US"/>
        </a:p>
      </dgm:t>
    </dgm:pt>
    <dgm:pt modelId="{06E87912-8FCE-4DF6-AA0F-501BB20369BA}" type="sibTrans" cxnId="{7177DBD1-F7AF-447E-9F77-E064FD281CCC}">
      <dgm:prSet/>
      <dgm:spPr/>
      <dgm:t>
        <a:bodyPr/>
        <a:lstStyle/>
        <a:p>
          <a:endParaRPr lang="en-US"/>
        </a:p>
      </dgm:t>
    </dgm:pt>
    <dgm:pt modelId="{67EB4464-FC73-48A2-813A-891C7F773564}">
      <dgm:prSet/>
      <dgm:spPr>
        <a:solidFill>
          <a:srgbClr val="FFB3B3">
            <a:alpha val="89804"/>
          </a:srgbClr>
        </a:solidFill>
      </dgm:spPr>
      <dgm:t>
        <a:bodyPr/>
        <a:lstStyle/>
        <a:p>
          <a:r>
            <a:rPr lang="en-CA" dirty="0">
              <a:solidFill>
                <a:schemeClr val="accent6">
                  <a:lumMod val="10000"/>
                </a:schemeClr>
              </a:solidFill>
            </a:rPr>
            <a:t>Project Close</a:t>
          </a:r>
          <a:endParaRPr lang="en-US" dirty="0">
            <a:solidFill>
              <a:schemeClr val="accent6">
                <a:lumMod val="10000"/>
              </a:schemeClr>
            </a:solidFill>
          </a:endParaRPr>
        </a:p>
      </dgm:t>
    </dgm:pt>
    <dgm:pt modelId="{76C132D7-ABB9-42DE-B625-17EF0F2507EB}" type="parTrans" cxnId="{05CFA06E-AD5A-4CD6-A44A-0696D387FA89}">
      <dgm:prSet/>
      <dgm:spPr/>
      <dgm:t>
        <a:bodyPr/>
        <a:lstStyle/>
        <a:p>
          <a:endParaRPr lang="en-US"/>
        </a:p>
      </dgm:t>
    </dgm:pt>
    <dgm:pt modelId="{C9A5E773-1F9B-4CAD-8777-131B8B1767F4}" type="sibTrans" cxnId="{05CFA06E-AD5A-4CD6-A44A-0696D387FA89}">
      <dgm:prSet/>
      <dgm:spPr/>
      <dgm:t>
        <a:bodyPr/>
        <a:lstStyle/>
        <a:p>
          <a:endParaRPr lang="en-US"/>
        </a:p>
      </dgm:t>
    </dgm:pt>
    <dgm:pt modelId="{E26B9516-A92F-4D4D-A508-52E469D6B897}" type="pres">
      <dgm:prSet presAssocID="{C2063861-BE5F-492E-B207-C2199109102E}" presName="Name0" presStyleCnt="0">
        <dgm:presLayoutVars>
          <dgm:chMax val="11"/>
          <dgm:chPref val="11"/>
          <dgm:dir/>
          <dgm:resizeHandles/>
        </dgm:presLayoutVars>
      </dgm:prSet>
      <dgm:spPr/>
    </dgm:pt>
    <dgm:pt modelId="{16F8CD4F-9237-489C-B8BE-48D6DD548D86}" type="pres">
      <dgm:prSet presAssocID="{67EB4464-FC73-48A2-813A-891C7F773564}" presName="Accent5" presStyleCnt="0"/>
      <dgm:spPr/>
    </dgm:pt>
    <dgm:pt modelId="{10273804-0DE0-4B62-8C8F-312563F3146D}" type="pres">
      <dgm:prSet presAssocID="{67EB4464-FC73-48A2-813A-891C7F773564}" presName="Accent" presStyleLbl="node1" presStyleIdx="0" presStyleCnt="5"/>
      <dgm:spPr/>
    </dgm:pt>
    <dgm:pt modelId="{E227B7B0-E490-45EF-8439-3378AA86B308}" type="pres">
      <dgm:prSet presAssocID="{67EB4464-FC73-48A2-813A-891C7F773564}" presName="ParentBackground5" presStyleCnt="0"/>
      <dgm:spPr/>
    </dgm:pt>
    <dgm:pt modelId="{FC0F1547-7C47-4854-BEAD-8DD440D3860B}" type="pres">
      <dgm:prSet presAssocID="{67EB4464-FC73-48A2-813A-891C7F773564}" presName="ParentBackground" presStyleLbl="fgAcc1" presStyleIdx="0" presStyleCnt="5"/>
      <dgm:spPr/>
    </dgm:pt>
    <dgm:pt modelId="{B045FD31-6CC6-4AFB-9ED3-823F95EFD716}" type="pres">
      <dgm:prSet presAssocID="{67EB4464-FC73-48A2-813A-891C7F773564}" presName="Parent5" presStyleLbl="revTx" presStyleIdx="0" presStyleCnt="0">
        <dgm:presLayoutVars>
          <dgm:chMax val="1"/>
          <dgm:chPref val="1"/>
          <dgm:bulletEnabled val="1"/>
        </dgm:presLayoutVars>
      </dgm:prSet>
      <dgm:spPr/>
    </dgm:pt>
    <dgm:pt modelId="{DB1463C6-1E38-4D70-A048-E9766A6CDE7B}" type="pres">
      <dgm:prSet presAssocID="{029905CB-366A-496B-8D4D-DC09842C25EB}" presName="Accent4" presStyleCnt="0"/>
      <dgm:spPr/>
    </dgm:pt>
    <dgm:pt modelId="{9FFBCADD-5013-4B85-ACCC-EF7B318C30D5}" type="pres">
      <dgm:prSet presAssocID="{029905CB-366A-496B-8D4D-DC09842C25EB}" presName="Accent" presStyleLbl="node1" presStyleIdx="1" presStyleCnt="5"/>
      <dgm:spPr/>
    </dgm:pt>
    <dgm:pt modelId="{DD4B9542-54CC-4CDA-A590-969448BA5C50}" type="pres">
      <dgm:prSet presAssocID="{029905CB-366A-496B-8D4D-DC09842C25EB}" presName="ParentBackground4" presStyleCnt="0"/>
      <dgm:spPr/>
    </dgm:pt>
    <dgm:pt modelId="{29A0A8BB-1F0F-417E-9023-33E4E274E0EB}" type="pres">
      <dgm:prSet presAssocID="{029905CB-366A-496B-8D4D-DC09842C25EB}" presName="ParentBackground" presStyleLbl="fgAcc1" presStyleIdx="1" presStyleCnt="5"/>
      <dgm:spPr/>
    </dgm:pt>
    <dgm:pt modelId="{593997FF-D0DC-4BDB-9F61-2D312A5A7509}" type="pres">
      <dgm:prSet presAssocID="{029905CB-366A-496B-8D4D-DC09842C25EB}" presName="Parent4" presStyleLbl="revTx" presStyleIdx="0" presStyleCnt="0">
        <dgm:presLayoutVars>
          <dgm:chMax val="1"/>
          <dgm:chPref val="1"/>
          <dgm:bulletEnabled val="1"/>
        </dgm:presLayoutVars>
      </dgm:prSet>
      <dgm:spPr/>
    </dgm:pt>
    <dgm:pt modelId="{1175081C-B124-4FA0-B374-8EB774585829}" type="pres">
      <dgm:prSet presAssocID="{35587E7C-6805-47DA-B51C-B42779A3CF71}" presName="Accent3" presStyleCnt="0"/>
      <dgm:spPr/>
    </dgm:pt>
    <dgm:pt modelId="{43A7EFE0-0745-4787-9335-2DBC8C12260E}" type="pres">
      <dgm:prSet presAssocID="{35587E7C-6805-47DA-B51C-B42779A3CF71}" presName="Accent" presStyleLbl="node1" presStyleIdx="2" presStyleCnt="5"/>
      <dgm:spPr>
        <a:ln>
          <a:solidFill>
            <a:schemeClr val="tx1"/>
          </a:solidFill>
        </a:ln>
      </dgm:spPr>
    </dgm:pt>
    <dgm:pt modelId="{B2BCD428-C87F-41C0-B53A-D90270743E77}" type="pres">
      <dgm:prSet presAssocID="{35587E7C-6805-47DA-B51C-B42779A3CF71}" presName="ParentBackground3" presStyleCnt="0"/>
      <dgm:spPr/>
    </dgm:pt>
    <dgm:pt modelId="{2499F538-B610-4358-BF4B-6091CA273CEA}" type="pres">
      <dgm:prSet presAssocID="{35587E7C-6805-47DA-B51C-B42779A3CF71}" presName="ParentBackground" presStyleLbl="fgAcc1" presStyleIdx="2" presStyleCnt="5"/>
      <dgm:spPr/>
    </dgm:pt>
    <dgm:pt modelId="{14C94773-7573-4A28-97EE-B2F9CAD6F3A2}" type="pres">
      <dgm:prSet presAssocID="{35587E7C-6805-47DA-B51C-B42779A3CF71}" presName="Parent3" presStyleLbl="revTx" presStyleIdx="0" presStyleCnt="0">
        <dgm:presLayoutVars>
          <dgm:chMax val="1"/>
          <dgm:chPref val="1"/>
          <dgm:bulletEnabled val="1"/>
        </dgm:presLayoutVars>
      </dgm:prSet>
      <dgm:spPr/>
    </dgm:pt>
    <dgm:pt modelId="{5AE89AEA-84E0-4B01-B949-8579A446766E}" type="pres">
      <dgm:prSet presAssocID="{D16FFCAB-7E3D-4512-B5F9-370F7D69F786}" presName="Accent2" presStyleCnt="0"/>
      <dgm:spPr/>
    </dgm:pt>
    <dgm:pt modelId="{54250FE4-1AC0-4F7B-A818-8779CE930144}" type="pres">
      <dgm:prSet presAssocID="{D16FFCAB-7E3D-4512-B5F9-370F7D69F786}" presName="Accent" presStyleLbl="node1" presStyleIdx="3" presStyleCnt="5"/>
      <dgm:spPr/>
    </dgm:pt>
    <dgm:pt modelId="{7322C45B-E872-4FDD-9586-32272F2F0C93}" type="pres">
      <dgm:prSet presAssocID="{D16FFCAB-7E3D-4512-B5F9-370F7D69F786}" presName="ParentBackground2" presStyleCnt="0"/>
      <dgm:spPr/>
    </dgm:pt>
    <dgm:pt modelId="{E25278F0-A046-43D0-8273-8D5F16AF8547}" type="pres">
      <dgm:prSet presAssocID="{D16FFCAB-7E3D-4512-B5F9-370F7D69F786}" presName="ParentBackground" presStyleLbl="fgAcc1" presStyleIdx="3" presStyleCnt="5"/>
      <dgm:spPr/>
    </dgm:pt>
    <dgm:pt modelId="{82FA5F8E-B831-4135-B518-5064C5AAC723}" type="pres">
      <dgm:prSet presAssocID="{D16FFCAB-7E3D-4512-B5F9-370F7D69F786}" presName="Parent2" presStyleLbl="revTx" presStyleIdx="0" presStyleCnt="0">
        <dgm:presLayoutVars>
          <dgm:chMax val="1"/>
          <dgm:chPref val="1"/>
          <dgm:bulletEnabled val="1"/>
        </dgm:presLayoutVars>
      </dgm:prSet>
      <dgm:spPr/>
    </dgm:pt>
    <dgm:pt modelId="{BE63CBF2-C3CE-46F8-B3BF-83C4535ADC5C}" type="pres">
      <dgm:prSet presAssocID="{1E7BDB54-3A2B-4FE8-856E-B8BFC873B919}" presName="Accent1" presStyleCnt="0"/>
      <dgm:spPr/>
    </dgm:pt>
    <dgm:pt modelId="{4538CA17-48FD-45FD-99F1-251513463594}" type="pres">
      <dgm:prSet presAssocID="{1E7BDB54-3A2B-4FE8-856E-B8BFC873B919}" presName="Accent" presStyleLbl="node1" presStyleIdx="4" presStyleCnt="5"/>
      <dgm:spPr>
        <a:ln cmpd="dbl">
          <a:solidFill>
            <a:schemeClr val="accent3">
              <a:lumMod val="40000"/>
              <a:lumOff val="60000"/>
            </a:schemeClr>
          </a:solidFill>
        </a:ln>
      </dgm:spPr>
    </dgm:pt>
    <dgm:pt modelId="{4CC6DFEE-3FE2-4E7F-9585-E1B6691210AD}" type="pres">
      <dgm:prSet presAssocID="{1E7BDB54-3A2B-4FE8-856E-B8BFC873B919}" presName="ParentBackground1" presStyleCnt="0"/>
      <dgm:spPr/>
    </dgm:pt>
    <dgm:pt modelId="{600BC544-A85D-43EF-B25D-7D4ACEBAD120}" type="pres">
      <dgm:prSet presAssocID="{1E7BDB54-3A2B-4FE8-856E-B8BFC873B919}" presName="ParentBackground" presStyleLbl="fgAcc1" presStyleIdx="4" presStyleCnt="5"/>
      <dgm:spPr/>
    </dgm:pt>
    <dgm:pt modelId="{5A9677D3-7515-41E0-9DEC-66F00CAFE879}" type="pres">
      <dgm:prSet presAssocID="{1E7BDB54-3A2B-4FE8-856E-B8BFC873B919}" presName="Parent1" presStyleLbl="revTx" presStyleIdx="0" presStyleCnt="0">
        <dgm:presLayoutVars>
          <dgm:chMax val="1"/>
          <dgm:chPref val="1"/>
          <dgm:bulletEnabled val="1"/>
        </dgm:presLayoutVars>
      </dgm:prSet>
      <dgm:spPr/>
    </dgm:pt>
  </dgm:ptLst>
  <dgm:cxnLst>
    <dgm:cxn modelId="{FD890C11-1D3A-4E4D-AFBA-3D1B965F85BA}" type="presOf" srcId="{029905CB-366A-496B-8D4D-DC09842C25EB}" destId="{29A0A8BB-1F0F-417E-9023-33E4E274E0EB}" srcOrd="0" destOrd="0" presId="urn:microsoft.com/office/officeart/2011/layout/CircleProcess"/>
    <dgm:cxn modelId="{923BB53C-7C62-41DD-8CEA-1D6D5D145809}" type="presOf" srcId="{35587E7C-6805-47DA-B51C-B42779A3CF71}" destId="{14C94773-7573-4A28-97EE-B2F9CAD6F3A2}" srcOrd="1" destOrd="0" presId="urn:microsoft.com/office/officeart/2011/layout/CircleProcess"/>
    <dgm:cxn modelId="{A707415D-AF32-4A4D-9109-24C882F45062}" srcId="{C2063861-BE5F-492E-B207-C2199109102E}" destId="{D16FFCAB-7E3D-4512-B5F9-370F7D69F786}" srcOrd="1" destOrd="0" parTransId="{6F5E731A-89AF-4263-9686-27962ED2D6B3}" sibTransId="{EC3F7FDF-79ED-49E9-8941-10B366523EEB}"/>
    <dgm:cxn modelId="{97A8A75E-F776-4611-AC83-65A27086FE98}" type="presOf" srcId="{D16FFCAB-7E3D-4512-B5F9-370F7D69F786}" destId="{E25278F0-A046-43D0-8273-8D5F16AF8547}" srcOrd="0" destOrd="0" presId="urn:microsoft.com/office/officeart/2011/layout/CircleProcess"/>
    <dgm:cxn modelId="{B5C96063-C3D0-40E4-B01F-0B8EBDC26694}" type="presOf" srcId="{D16FFCAB-7E3D-4512-B5F9-370F7D69F786}" destId="{82FA5F8E-B831-4135-B518-5064C5AAC723}" srcOrd="1" destOrd="0" presId="urn:microsoft.com/office/officeart/2011/layout/CircleProcess"/>
    <dgm:cxn modelId="{05CFA06E-AD5A-4CD6-A44A-0696D387FA89}" srcId="{C2063861-BE5F-492E-B207-C2199109102E}" destId="{67EB4464-FC73-48A2-813A-891C7F773564}" srcOrd="4" destOrd="0" parTransId="{76C132D7-ABB9-42DE-B625-17EF0F2507EB}" sibTransId="{C9A5E773-1F9B-4CAD-8777-131B8B1767F4}"/>
    <dgm:cxn modelId="{C602584F-BA9F-49C5-805C-D6FD4EC2E973}" srcId="{C2063861-BE5F-492E-B207-C2199109102E}" destId="{35587E7C-6805-47DA-B51C-B42779A3CF71}" srcOrd="2" destOrd="0" parTransId="{C4FFED1C-FC62-482A-969E-C7D0DBFA1EA4}" sibTransId="{B8C880C3-D4CE-4308-8E62-EF2510758AAA}"/>
    <dgm:cxn modelId="{27FD1977-02C4-4B0C-81D0-502E25AB712A}" type="presOf" srcId="{35587E7C-6805-47DA-B51C-B42779A3CF71}" destId="{2499F538-B610-4358-BF4B-6091CA273CEA}" srcOrd="0" destOrd="0" presId="urn:microsoft.com/office/officeart/2011/layout/CircleProcess"/>
    <dgm:cxn modelId="{CD004598-0F09-4BF9-A222-D767947A8E00}" type="presOf" srcId="{67EB4464-FC73-48A2-813A-891C7F773564}" destId="{FC0F1547-7C47-4854-BEAD-8DD440D3860B}" srcOrd="0" destOrd="0" presId="urn:microsoft.com/office/officeart/2011/layout/CircleProcess"/>
    <dgm:cxn modelId="{F0C5959B-0672-4E1C-8CA7-DEF523601DEA}" type="presOf" srcId="{1E7BDB54-3A2B-4FE8-856E-B8BFC873B919}" destId="{5A9677D3-7515-41E0-9DEC-66F00CAFE879}" srcOrd="1" destOrd="0" presId="urn:microsoft.com/office/officeart/2011/layout/CircleProcess"/>
    <dgm:cxn modelId="{3B93D59F-0EE2-49B5-867D-1882E7B43FF9}" type="presOf" srcId="{029905CB-366A-496B-8D4D-DC09842C25EB}" destId="{593997FF-D0DC-4BDB-9F61-2D312A5A7509}" srcOrd="1" destOrd="0" presId="urn:microsoft.com/office/officeart/2011/layout/CircleProcess"/>
    <dgm:cxn modelId="{23B600B3-0F9A-446F-B063-6A8718800122}" type="presOf" srcId="{67EB4464-FC73-48A2-813A-891C7F773564}" destId="{B045FD31-6CC6-4AFB-9ED3-823F95EFD716}" srcOrd="1" destOrd="0" presId="urn:microsoft.com/office/officeart/2011/layout/CircleProcess"/>
    <dgm:cxn modelId="{753AE3BA-7868-4091-AA1E-3E65FFEBA3B7}" type="presOf" srcId="{C2063861-BE5F-492E-B207-C2199109102E}" destId="{E26B9516-A92F-4D4D-A508-52E469D6B897}" srcOrd="0" destOrd="0" presId="urn:microsoft.com/office/officeart/2011/layout/CircleProcess"/>
    <dgm:cxn modelId="{D65B92C9-0EC0-4E31-B211-01F63ED3B614}" type="presOf" srcId="{1E7BDB54-3A2B-4FE8-856E-B8BFC873B919}" destId="{600BC544-A85D-43EF-B25D-7D4ACEBAD120}" srcOrd="0" destOrd="0" presId="urn:microsoft.com/office/officeart/2011/layout/CircleProcess"/>
    <dgm:cxn modelId="{7177DBD1-F7AF-447E-9F77-E064FD281CCC}" srcId="{C2063861-BE5F-492E-B207-C2199109102E}" destId="{029905CB-366A-496B-8D4D-DC09842C25EB}" srcOrd="3" destOrd="0" parTransId="{717ABACE-77B7-48FF-9856-DD8E05CE6132}" sibTransId="{06E87912-8FCE-4DF6-AA0F-501BB20369BA}"/>
    <dgm:cxn modelId="{8422EFE7-184E-4085-AE00-3D3ADC099F0F}" srcId="{C2063861-BE5F-492E-B207-C2199109102E}" destId="{1E7BDB54-3A2B-4FE8-856E-B8BFC873B919}" srcOrd="0" destOrd="0" parTransId="{33FA7A4B-C17A-4085-81CF-5AB6EBC6B095}" sibTransId="{D8730954-B9F5-4D85-8C10-06AC9B7A0D11}"/>
    <dgm:cxn modelId="{90A5AD51-4621-4AD0-9792-3A82936ACE5A}" type="presParOf" srcId="{E26B9516-A92F-4D4D-A508-52E469D6B897}" destId="{16F8CD4F-9237-489C-B8BE-48D6DD548D86}" srcOrd="0" destOrd="0" presId="urn:microsoft.com/office/officeart/2011/layout/CircleProcess"/>
    <dgm:cxn modelId="{591D4E4B-E7C9-458A-BB66-D6F8BC8F8154}" type="presParOf" srcId="{16F8CD4F-9237-489C-B8BE-48D6DD548D86}" destId="{10273804-0DE0-4B62-8C8F-312563F3146D}" srcOrd="0" destOrd="0" presId="urn:microsoft.com/office/officeart/2011/layout/CircleProcess"/>
    <dgm:cxn modelId="{19B47B56-EFC9-48A3-83E4-53167E904391}" type="presParOf" srcId="{E26B9516-A92F-4D4D-A508-52E469D6B897}" destId="{E227B7B0-E490-45EF-8439-3378AA86B308}" srcOrd="1" destOrd="0" presId="urn:microsoft.com/office/officeart/2011/layout/CircleProcess"/>
    <dgm:cxn modelId="{D6E7D501-4CC8-4E5A-8BC9-5B2759718AE2}" type="presParOf" srcId="{E227B7B0-E490-45EF-8439-3378AA86B308}" destId="{FC0F1547-7C47-4854-BEAD-8DD440D3860B}" srcOrd="0" destOrd="0" presId="urn:microsoft.com/office/officeart/2011/layout/CircleProcess"/>
    <dgm:cxn modelId="{31146A13-83DA-4370-BC6A-18FDBE015332}" type="presParOf" srcId="{E26B9516-A92F-4D4D-A508-52E469D6B897}" destId="{B045FD31-6CC6-4AFB-9ED3-823F95EFD716}" srcOrd="2" destOrd="0" presId="urn:microsoft.com/office/officeart/2011/layout/CircleProcess"/>
    <dgm:cxn modelId="{3887D0A3-0457-4370-B038-A149E6FC37A7}" type="presParOf" srcId="{E26B9516-A92F-4D4D-A508-52E469D6B897}" destId="{DB1463C6-1E38-4D70-A048-E9766A6CDE7B}" srcOrd="3" destOrd="0" presId="urn:microsoft.com/office/officeart/2011/layout/CircleProcess"/>
    <dgm:cxn modelId="{40A14781-FBFC-41A5-92C8-7AD360FDFDF9}" type="presParOf" srcId="{DB1463C6-1E38-4D70-A048-E9766A6CDE7B}" destId="{9FFBCADD-5013-4B85-ACCC-EF7B318C30D5}" srcOrd="0" destOrd="0" presId="urn:microsoft.com/office/officeart/2011/layout/CircleProcess"/>
    <dgm:cxn modelId="{01CCBA39-DBF4-4FED-9156-D158958116B0}" type="presParOf" srcId="{E26B9516-A92F-4D4D-A508-52E469D6B897}" destId="{DD4B9542-54CC-4CDA-A590-969448BA5C50}" srcOrd="4" destOrd="0" presId="urn:microsoft.com/office/officeart/2011/layout/CircleProcess"/>
    <dgm:cxn modelId="{62168587-ADEF-48BB-BEE7-18CC96640A2A}" type="presParOf" srcId="{DD4B9542-54CC-4CDA-A590-969448BA5C50}" destId="{29A0A8BB-1F0F-417E-9023-33E4E274E0EB}" srcOrd="0" destOrd="0" presId="urn:microsoft.com/office/officeart/2011/layout/CircleProcess"/>
    <dgm:cxn modelId="{F6BDDD2E-FD5A-4CF5-A1B0-771351717E72}" type="presParOf" srcId="{E26B9516-A92F-4D4D-A508-52E469D6B897}" destId="{593997FF-D0DC-4BDB-9F61-2D312A5A7509}" srcOrd="5" destOrd="0" presId="urn:microsoft.com/office/officeart/2011/layout/CircleProcess"/>
    <dgm:cxn modelId="{9CD0109F-3656-41B9-AC11-D6F649A989E6}" type="presParOf" srcId="{E26B9516-A92F-4D4D-A508-52E469D6B897}" destId="{1175081C-B124-4FA0-B374-8EB774585829}" srcOrd="6" destOrd="0" presId="urn:microsoft.com/office/officeart/2011/layout/CircleProcess"/>
    <dgm:cxn modelId="{318B1EAF-9E9B-40FF-829A-8A6CA90E9AFE}" type="presParOf" srcId="{1175081C-B124-4FA0-B374-8EB774585829}" destId="{43A7EFE0-0745-4787-9335-2DBC8C12260E}" srcOrd="0" destOrd="0" presId="urn:microsoft.com/office/officeart/2011/layout/CircleProcess"/>
    <dgm:cxn modelId="{0005BCAC-6973-4D37-9D44-E61F73F3ECB6}" type="presParOf" srcId="{E26B9516-A92F-4D4D-A508-52E469D6B897}" destId="{B2BCD428-C87F-41C0-B53A-D90270743E77}" srcOrd="7" destOrd="0" presId="urn:microsoft.com/office/officeart/2011/layout/CircleProcess"/>
    <dgm:cxn modelId="{B12AB98F-1718-435B-9340-E5FB585C5BFD}" type="presParOf" srcId="{B2BCD428-C87F-41C0-B53A-D90270743E77}" destId="{2499F538-B610-4358-BF4B-6091CA273CEA}" srcOrd="0" destOrd="0" presId="urn:microsoft.com/office/officeart/2011/layout/CircleProcess"/>
    <dgm:cxn modelId="{B3EBBFF4-34C4-4EBF-BEB7-445A6B111102}" type="presParOf" srcId="{E26B9516-A92F-4D4D-A508-52E469D6B897}" destId="{14C94773-7573-4A28-97EE-B2F9CAD6F3A2}" srcOrd="8" destOrd="0" presId="urn:microsoft.com/office/officeart/2011/layout/CircleProcess"/>
    <dgm:cxn modelId="{CC6C4470-13D0-4D1F-ABFD-EBB5B3DAC64E}" type="presParOf" srcId="{E26B9516-A92F-4D4D-A508-52E469D6B897}" destId="{5AE89AEA-84E0-4B01-B949-8579A446766E}" srcOrd="9" destOrd="0" presId="urn:microsoft.com/office/officeart/2011/layout/CircleProcess"/>
    <dgm:cxn modelId="{94FC3DA9-41C1-40D4-9BDD-3016D173FC1F}" type="presParOf" srcId="{5AE89AEA-84E0-4B01-B949-8579A446766E}" destId="{54250FE4-1AC0-4F7B-A818-8779CE930144}" srcOrd="0" destOrd="0" presId="urn:microsoft.com/office/officeart/2011/layout/CircleProcess"/>
    <dgm:cxn modelId="{EA40D265-1BB3-4AE4-8CA2-394C756CB1B9}" type="presParOf" srcId="{E26B9516-A92F-4D4D-A508-52E469D6B897}" destId="{7322C45B-E872-4FDD-9586-32272F2F0C93}" srcOrd="10" destOrd="0" presId="urn:microsoft.com/office/officeart/2011/layout/CircleProcess"/>
    <dgm:cxn modelId="{9E1718FF-A56F-462B-A2F2-1860DF3D983E}" type="presParOf" srcId="{7322C45B-E872-4FDD-9586-32272F2F0C93}" destId="{E25278F0-A046-43D0-8273-8D5F16AF8547}" srcOrd="0" destOrd="0" presId="urn:microsoft.com/office/officeart/2011/layout/CircleProcess"/>
    <dgm:cxn modelId="{BEAD8C67-15E8-4D1E-9D95-2CE4437FCD61}" type="presParOf" srcId="{E26B9516-A92F-4D4D-A508-52E469D6B897}" destId="{82FA5F8E-B831-4135-B518-5064C5AAC723}" srcOrd="11" destOrd="0" presId="urn:microsoft.com/office/officeart/2011/layout/CircleProcess"/>
    <dgm:cxn modelId="{5AD7EA71-191E-4727-ABDE-6C4FE3D85C3B}" type="presParOf" srcId="{E26B9516-A92F-4D4D-A508-52E469D6B897}" destId="{BE63CBF2-C3CE-46F8-B3BF-83C4535ADC5C}" srcOrd="12" destOrd="0" presId="urn:microsoft.com/office/officeart/2011/layout/CircleProcess"/>
    <dgm:cxn modelId="{906702B8-18F0-4DD7-AADA-A2901AECE63F}" type="presParOf" srcId="{BE63CBF2-C3CE-46F8-B3BF-83C4535ADC5C}" destId="{4538CA17-48FD-45FD-99F1-251513463594}" srcOrd="0" destOrd="0" presId="urn:microsoft.com/office/officeart/2011/layout/CircleProcess"/>
    <dgm:cxn modelId="{D4DDFE36-C1F3-4E31-B3FD-52F6F064E5E8}" type="presParOf" srcId="{E26B9516-A92F-4D4D-A508-52E469D6B897}" destId="{4CC6DFEE-3FE2-4E7F-9585-E1B6691210AD}" srcOrd="13" destOrd="0" presId="urn:microsoft.com/office/officeart/2011/layout/CircleProcess"/>
    <dgm:cxn modelId="{0EE1E26A-1F6E-444A-8202-2FDE55C487EC}" type="presParOf" srcId="{4CC6DFEE-3FE2-4E7F-9585-E1B6691210AD}" destId="{600BC544-A85D-43EF-B25D-7D4ACEBAD120}" srcOrd="0" destOrd="0" presId="urn:microsoft.com/office/officeart/2011/layout/CircleProcess"/>
    <dgm:cxn modelId="{7A2DAC97-8A52-4AC4-A0E6-98BB732E85BD}" type="presParOf" srcId="{E26B9516-A92F-4D4D-A508-52E469D6B897}" destId="{5A9677D3-7515-41E0-9DEC-66F00CAFE879}" srcOrd="14"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73804-0DE0-4B62-8C8F-312563F3146D}">
      <dsp:nvSpPr>
        <dsp:cNvPr id="0" name=""/>
        <dsp:cNvSpPr/>
      </dsp:nvSpPr>
      <dsp:spPr>
        <a:xfrm>
          <a:off x="6505900" y="569252"/>
          <a:ext cx="1495452" cy="14956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0F1547-7C47-4854-BEAD-8DD440D3860B}">
      <dsp:nvSpPr>
        <dsp:cNvPr id="0" name=""/>
        <dsp:cNvSpPr/>
      </dsp:nvSpPr>
      <dsp:spPr>
        <a:xfrm>
          <a:off x="6555245" y="619117"/>
          <a:ext cx="1395967" cy="1395966"/>
        </a:xfrm>
        <a:prstGeom prst="ellipse">
          <a:avLst/>
        </a:prstGeom>
        <a:solidFill>
          <a:srgbClr val="FFB3B3">
            <a:alpha val="89804"/>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CA" sz="1300" kern="1200" dirty="0">
              <a:solidFill>
                <a:schemeClr val="accent6">
                  <a:lumMod val="10000"/>
                </a:schemeClr>
              </a:solidFill>
            </a:rPr>
            <a:t>Project Close</a:t>
          </a:r>
          <a:endParaRPr lang="en-US" sz="1300" kern="1200" dirty="0">
            <a:solidFill>
              <a:schemeClr val="accent6">
                <a:lumMod val="10000"/>
              </a:schemeClr>
            </a:solidFill>
          </a:endParaRPr>
        </a:p>
      </dsp:txBody>
      <dsp:txXfrm>
        <a:off x="6755010" y="818578"/>
        <a:ext cx="997233" cy="997044"/>
      </dsp:txXfrm>
    </dsp:sp>
    <dsp:sp modelId="{9FFBCADD-5013-4B85-ACCC-EF7B318C30D5}">
      <dsp:nvSpPr>
        <dsp:cNvPr id="0" name=""/>
        <dsp:cNvSpPr/>
      </dsp:nvSpPr>
      <dsp:spPr>
        <a:xfrm rot="2700000">
          <a:off x="4959598" y="569329"/>
          <a:ext cx="1495279" cy="149527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A0A8BB-1F0F-417E-9023-33E4E274E0EB}">
      <dsp:nvSpPr>
        <dsp:cNvPr id="0" name=""/>
        <dsp:cNvSpPr/>
      </dsp:nvSpPr>
      <dsp:spPr>
        <a:xfrm>
          <a:off x="5010448" y="619117"/>
          <a:ext cx="1395967" cy="139596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CA" sz="1300" kern="1200" dirty="0"/>
            <a:t>Performance and Control</a:t>
          </a:r>
          <a:endParaRPr lang="en-US" sz="1300" kern="1200" dirty="0"/>
        </a:p>
      </dsp:txBody>
      <dsp:txXfrm>
        <a:off x="5209417" y="818578"/>
        <a:ext cx="997233" cy="997044"/>
      </dsp:txXfrm>
    </dsp:sp>
    <dsp:sp modelId="{43A7EFE0-0745-4787-9335-2DBC8C12260E}">
      <dsp:nvSpPr>
        <dsp:cNvPr id="0" name=""/>
        <dsp:cNvSpPr/>
      </dsp:nvSpPr>
      <dsp:spPr>
        <a:xfrm rot="2700000">
          <a:off x="3414801" y="569329"/>
          <a:ext cx="1495279" cy="1495279"/>
        </a:xfrm>
        <a:prstGeom prst="teardrop">
          <a:avLst>
            <a:gd name="adj" fmla="val 100000"/>
          </a:avLst>
        </a:prstGeom>
        <a:solidFill>
          <a:schemeClr val="accent1">
            <a:hueOff val="0"/>
            <a:satOff val="0"/>
            <a:lumOff val="0"/>
            <a:alphaOff val="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2499F538-B610-4358-BF4B-6091CA273CEA}">
      <dsp:nvSpPr>
        <dsp:cNvPr id="0" name=""/>
        <dsp:cNvSpPr/>
      </dsp:nvSpPr>
      <dsp:spPr>
        <a:xfrm>
          <a:off x="3464855" y="619117"/>
          <a:ext cx="1395967" cy="1395966"/>
        </a:xfrm>
        <a:prstGeom prst="ellipse">
          <a:avLst/>
        </a:prstGeom>
        <a:solidFill>
          <a:srgbClr val="84EAB5"/>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CA" sz="1300" kern="1200" dirty="0">
              <a:solidFill>
                <a:schemeClr val="accent6">
                  <a:lumMod val="10000"/>
                </a:schemeClr>
              </a:solidFill>
            </a:rPr>
            <a:t>Launch or Execution</a:t>
          </a:r>
          <a:endParaRPr lang="en-US" sz="1300" kern="1200" dirty="0">
            <a:solidFill>
              <a:schemeClr val="accent6">
                <a:lumMod val="10000"/>
              </a:schemeClr>
            </a:solidFill>
          </a:endParaRPr>
        </a:p>
      </dsp:txBody>
      <dsp:txXfrm>
        <a:off x="3663824" y="818578"/>
        <a:ext cx="997233" cy="997044"/>
      </dsp:txXfrm>
    </dsp:sp>
    <dsp:sp modelId="{54250FE4-1AC0-4F7B-A818-8779CE930144}">
      <dsp:nvSpPr>
        <dsp:cNvPr id="0" name=""/>
        <dsp:cNvSpPr/>
      </dsp:nvSpPr>
      <dsp:spPr>
        <a:xfrm rot="2700000">
          <a:off x="1869208" y="569329"/>
          <a:ext cx="1495279" cy="149527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5278F0-A046-43D0-8273-8D5F16AF8547}">
      <dsp:nvSpPr>
        <dsp:cNvPr id="0" name=""/>
        <dsp:cNvSpPr/>
      </dsp:nvSpPr>
      <dsp:spPr>
        <a:xfrm>
          <a:off x="1919262" y="619117"/>
          <a:ext cx="1395967" cy="1395966"/>
        </a:xfrm>
        <a:prstGeom prst="ellipse">
          <a:avLst/>
        </a:prstGeom>
        <a:solidFill>
          <a:schemeClr val="tx1">
            <a:lumMod val="20000"/>
            <a:lumOff val="80000"/>
          </a:schemeClr>
        </a:solidFill>
        <a:ln w="25400" cap="flat" cmpd="sng" algn="ctr">
          <a:solidFill>
            <a:schemeClr val="tx1">
              <a:lumMod val="20000"/>
              <a:lumOff val="8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CA" sz="1300" kern="1200" dirty="0">
              <a:solidFill>
                <a:schemeClr val="accent2">
                  <a:lumMod val="75000"/>
                </a:schemeClr>
              </a:solidFill>
            </a:rPr>
            <a:t>Definition &amp; Planning </a:t>
          </a:r>
          <a:endParaRPr lang="en-US" sz="1300" kern="1200" dirty="0">
            <a:solidFill>
              <a:schemeClr val="accent2">
                <a:lumMod val="75000"/>
              </a:schemeClr>
            </a:solidFill>
          </a:endParaRPr>
        </a:p>
      </dsp:txBody>
      <dsp:txXfrm>
        <a:off x="2119027" y="818578"/>
        <a:ext cx="997233" cy="997044"/>
      </dsp:txXfrm>
    </dsp:sp>
    <dsp:sp modelId="{4538CA17-48FD-45FD-99F1-251513463594}">
      <dsp:nvSpPr>
        <dsp:cNvPr id="0" name=""/>
        <dsp:cNvSpPr/>
      </dsp:nvSpPr>
      <dsp:spPr>
        <a:xfrm rot="2700000">
          <a:off x="323616" y="569329"/>
          <a:ext cx="1495279" cy="1495279"/>
        </a:xfrm>
        <a:prstGeom prst="teardrop">
          <a:avLst>
            <a:gd name="adj" fmla="val 100000"/>
          </a:avLst>
        </a:prstGeom>
        <a:solidFill>
          <a:schemeClr val="accent1">
            <a:hueOff val="0"/>
            <a:satOff val="0"/>
            <a:lumOff val="0"/>
            <a:alphaOff val="0"/>
          </a:schemeClr>
        </a:solidFill>
        <a:ln w="25400" cap="flat" cmpd="dbl" algn="ctr">
          <a:solidFill>
            <a:schemeClr val="accent3">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sp>
    <dsp:sp modelId="{600BC544-A85D-43EF-B25D-7D4ACEBAD120}">
      <dsp:nvSpPr>
        <dsp:cNvPr id="0" name=""/>
        <dsp:cNvSpPr/>
      </dsp:nvSpPr>
      <dsp:spPr>
        <a:xfrm>
          <a:off x="373669" y="619117"/>
          <a:ext cx="1395967" cy="1395966"/>
        </a:xfrm>
        <a:prstGeom prst="ellipse">
          <a:avLst/>
        </a:prstGeom>
        <a:solidFill>
          <a:schemeClr val="accent3">
            <a:lumMod val="20000"/>
            <a:lumOff val="80000"/>
            <a:alpha val="9300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CA" sz="1300" kern="1200" dirty="0">
              <a:solidFill>
                <a:schemeClr val="accent6">
                  <a:lumMod val="50000"/>
                </a:schemeClr>
              </a:solidFill>
            </a:rPr>
            <a:t>Conception &amp; Initiation</a:t>
          </a:r>
          <a:endParaRPr lang="en-US" sz="1300" kern="1200" dirty="0">
            <a:solidFill>
              <a:schemeClr val="accent6">
                <a:lumMod val="50000"/>
              </a:schemeClr>
            </a:solidFill>
          </a:endParaRPr>
        </a:p>
      </dsp:txBody>
      <dsp:txXfrm>
        <a:off x="573434" y="818578"/>
        <a:ext cx="997233" cy="997044"/>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buNone/>
            </a:pPr>
            <a:r>
              <a:rPr lang="en-GB" sz="1100" dirty="0"/>
              <a:t>Specific – the who, what, where, when, which and why in goal setting.</a:t>
            </a:r>
          </a:p>
          <a:p>
            <a:pPr marL="0" lvl="0" indent="0" algn="l" rtl="0">
              <a:spcBef>
                <a:spcPts val="0"/>
              </a:spcBef>
              <a:buNone/>
            </a:pPr>
            <a:r>
              <a:rPr lang="en-GB" sz="1100" dirty="0"/>
              <a:t>Measurable – measuring progress towards a goal’s success.</a:t>
            </a:r>
          </a:p>
          <a:p>
            <a:pPr marL="0" lvl="0" indent="0" algn="l" rtl="0">
              <a:spcBef>
                <a:spcPts val="0"/>
              </a:spcBef>
              <a:buNone/>
            </a:pPr>
            <a:r>
              <a:rPr lang="en-GB" sz="1100" dirty="0"/>
              <a:t>Attainable – how the goals will be achieved.</a:t>
            </a:r>
          </a:p>
          <a:p>
            <a:pPr marL="0" lvl="0" indent="0" algn="l" rtl="0">
              <a:spcBef>
                <a:spcPts val="0"/>
              </a:spcBef>
              <a:buNone/>
            </a:pPr>
            <a:r>
              <a:rPr lang="en-GB" sz="1100" dirty="0"/>
              <a:t>Realistic – that all team members are working together to achieve the goals.</a:t>
            </a:r>
          </a:p>
          <a:p>
            <a:pPr marL="0" lvl="0" indent="0" algn="l" rtl="0">
              <a:spcBef>
                <a:spcPts val="0"/>
              </a:spcBef>
              <a:buNone/>
            </a:pPr>
            <a:r>
              <a:rPr lang="en-GB" sz="1100" dirty="0"/>
              <a:t>Timely – a feasible timeline in which goals can be reached.</a:t>
            </a:r>
          </a:p>
          <a:p>
            <a:pPr marL="0" lvl="0" indent="0" algn="l" rtl="0">
              <a:spcBef>
                <a:spcPts val="0"/>
              </a:spcBef>
              <a:buNone/>
            </a:pPr>
            <a:r>
              <a:rPr lang="en-GB" sz="1100" dirty="0"/>
              <a:t>The CLEAR acronym, which has become popular in the last few years and adds another dimension to the second stage, stands for:</a:t>
            </a:r>
          </a:p>
          <a:p>
            <a:pPr marL="0" lvl="0" indent="0" algn="l" rtl="0">
              <a:spcBef>
                <a:spcPts val="0"/>
              </a:spcBef>
              <a:buNone/>
            </a:pPr>
            <a:endParaRPr lang="en-GB" sz="1100" dirty="0"/>
          </a:p>
          <a:p>
            <a:pPr marL="0" lvl="0" indent="0" algn="l" rtl="0">
              <a:spcBef>
                <a:spcPts val="0"/>
              </a:spcBef>
              <a:buNone/>
            </a:pPr>
            <a:r>
              <a:rPr lang="en-GB" sz="1100" dirty="0"/>
              <a:t>Collaborative – ensuring the team is happy and willing to work together.</a:t>
            </a:r>
          </a:p>
          <a:p>
            <a:pPr marL="0" lvl="0" indent="0" algn="l" rtl="0">
              <a:spcBef>
                <a:spcPts val="0"/>
              </a:spcBef>
              <a:buNone/>
            </a:pPr>
            <a:r>
              <a:rPr lang="en-GB" sz="1100" dirty="0"/>
              <a:t>Limited – ensuring the scope of the goals is limited so that they are manageable.</a:t>
            </a:r>
          </a:p>
          <a:p>
            <a:pPr marL="0" lvl="0" indent="0" algn="l" rtl="0">
              <a:spcBef>
                <a:spcPts val="0"/>
              </a:spcBef>
              <a:buNone/>
            </a:pPr>
            <a:r>
              <a:rPr lang="en-GB" sz="1100" dirty="0"/>
              <a:t>Emotional – forming an emotional connection to the goals by linking with team members’ passions.</a:t>
            </a:r>
          </a:p>
          <a:p>
            <a:pPr marL="0" lvl="0" indent="0" algn="l" rtl="0">
              <a:spcBef>
                <a:spcPts val="0"/>
              </a:spcBef>
              <a:buNone/>
            </a:pPr>
            <a:r>
              <a:rPr lang="en-GB" sz="1100" dirty="0"/>
              <a:t>Appreciable – large tasks and activities are broken down in to smaller pieces so that they are achievable.</a:t>
            </a:r>
          </a:p>
          <a:p>
            <a:pPr marL="0" lvl="0" indent="0" algn="l" rtl="0">
              <a:spcBef>
                <a:spcPts val="0"/>
              </a:spcBef>
              <a:buNone/>
            </a:pPr>
            <a:r>
              <a:rPr lang="en-GB" sz="1100" dirty="0"/>
              <a:t>Refinable – flexible, adaptable goals that can be fine-tuned in line with changes.</a:t>
            </a:r>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6685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sz="1100" dirty="0"/>
          </a:p>
          <a:p>
            <a:pPr marL="0" lvl="0" indent="0" algn="l" rtl="0">
              <a:spcBef>
                <a:spcPts val="0"/>
              </a:spcBef>
              <a:spcAft>
                <a:spcPts val="0"/>
              </a:spcAft>
              <a:buNone/>
            </a:pPr>
            <a:r>
              <a:rPr lang="en-GB" sz="1100" dirty="0"/>
              <a:t>KPIs (Key Performance Indicators) can be used to assess progress. There are generally four KPI aspects that are followed:</a:t>
            </a:r>
          </a:p>
          <a:p>
            <a:pPr marL="0" lvl="0" indent="0" algn="l" rtl="0">
              <a:spcBef>
                <a:spcPts val="0"/>
              </a:spcBef>
              <a:spcAft>
                <a:spcPts val="0"/>
              </a:spcAft>
              <a:buNone/>
            </a:pPr>
            <a:endParaRPr lang="en-GB" sz="1100" dirty="0"/>
          </a:p>
          <a:p>
            <a:pPr marL="0" lvl="0" indent="0" algn="l" rtl="0">
              <a:spcBef>
                <a:spcPts val="0"/>
              </a:spcBef>
              <a:spcAft>
                <a:spcPts val="0"/>
              </a:spcAft>
              <a:buNone/>
            </a:pPr>
            <a:r>
              <a:rPr lang="en-GB" sz="1100" dirty="0"/>
              <a:t>Project objectives</a:t>
            </a:r>
          </a:p>
          <a:p>
            <a:pPr marL="0" lvl="0" indent="0" algn="l" rtl="0">
              <a:spcBef>
                <a:spcPts val="0"/>
              </a:spcBef>
              <a:spcAft>
                <a:spcPts val="0"/>
              </a:spcAft>
              <a:buNone/>
            </a:pPr>
            <a:r>
              <a:rPr lang="en-GB" sz="1100" dirty="0"/>
              <a:t>Quality deliverables</a:t>
            </a:r>
          </a:p>
          <a:p>
            <a:pPr marL="0" lvl="0" indent="0" algn="l" rtl="0">
              <a:spcBef>
                <a:spcPts val="0"/>
              </a:spcBef>
              <a:spcAft>
                <a:spcPts val="0"/>
              </a:spcAft>
              <a:buNone/>
            </a:pPr>
            <a:r>
              <a:rPr lang="en-GB" sz="1100" dirty="0"/>
              <a:t>Effort tracking</a:t>
            </a:r>
          </a:p>
          <a:p>
            <a:pPr marL="0" lvl="0" indent="0" algn="l" rtl="0">
              <a:spcBef>
                <a:spcPts val="0"/>
              </a:spcBef>
              <a:spcAft>
                <a:spcPts val="0"/>
              </a:spcAft>
              <a:buNone/>
            </a:pPr>
            <a:r>
              <a:rPr lang="en-GB" sz="1100" dirty="0"/>
              <a:t>Project performance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666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179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pxhere.com/en/photo/1368612"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06_0.xm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7.svg"/><Relationship Id="rId4" Type="http://schemas.openxmlformats.org/officeDocument/2006/relationships/diagramData" Target="../diagrams/data1.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microsoft.com/office/2018/10/relationships/comments" Target="../comments/modernComment_107_0.xml"/><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package" Target="../embeddings/Microsoft_Word_Document1.docx"/><Relationship Id="rId11" Type="http://schemas.openxmlformats.org/officeDocument/2006/relationships/image" Target="../media/image12.svg"/><Relationship Id="rId5" Type="http://schemas.openxmlformats.org/officeDocument/2006/relationships/image" Target="../media/image8.emf"/><Relationship Id="rId10" Type="http://schemas.openxmlformats.org/officeDocument/2006/relationships/image" Target="../media/image11.png"/><Relationship Id="rId4" Type="http://schemas.openxmlformats.org/officeDocument/2006/relationships/package" Target="../embeddings/Microsoft_Word_Document.docx"/><Relationship Id="rId9" Type="http://schemas.openxmlformats.org/officeDocument/2006/relationships/hyperlink" Target="http://puzzling.stackexchange.com/questions/10996/the-voters-in-a-round-table" TargetMode="External"/></Relationships>
</file>

<file path=ppt/slides/_rels/slide6.xml.rels><?xml version="1.0" encoding="UTF-8" standalone="yes"?>
<Relationships xmlns="http://schemas.openxmlformats.org/package/2006/relationships"><Relationship Id="rId8" Type="http://schemas.openxmlformats.org/officeDocument/2006/relationships/package" Target="../embeddings/Microsoft_Word_Document3.docx"/><Relationship Id="rId13" Type="http://schemas.openxmlformats.org/officeDocument/2006/relationships/image" Target="../media/image17.emf"/><Relationship Id="rId18" Type="http://schemas.openxmlformats.org/officeDocument/2006/relationships/image" Target="../media/image20.png"/><Relationship Id="rId3" Type="http://schemas.microsoft.com/office/2018/10/relationships/comments" Target="../comments/modernComment_116_E0CE20AE.xml"/><Relationship Id="rId21" Type="http://schemas.openxmlformats.org/officeDocument/2006/relationships/image" Target="../media/image22.svg"/><Relationship Id="rId7" Type="http://schemas.openxmlformats.org/officeDocument/2006/relationships/image" Target="../media/image14.emf"/><Relationship Id="rId12" Type="http://schemas.openxmlformats.org/officeDocument/2006/relationships/package" Target="../embeddings/Microsoft_Excel_Worksheet.xlsx"/><Relationship Id="rId17" Type="http://schemas.openxmlformats.org/officeDocument/2006/relationships/image" Target="../media/image19.emf"/><Relationship Id="rId2" Type="http://schemas.openxmlformats.org/officeDocument/2006/relationships/notesSlide" Target="../notesSlides/notesSlide6.xml"/><Relationship Id="rId16" Type="http://schemas.openxmlformats.org/officeDocument/2006/relationships/package" Target="../embeddings/Microsoft_Excel_Worksheet5.xlsx"/><Relationship Id="rId20"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oleObject" Target="../embeddings/Microsoft_Word_97_-_2003_Document.doc"/><Relationship Id="rId11" Type="http://schemas.openxmlformats.org/officeDocument/2006/relationships/image" Target="../media/image16.emf"/><Relationship Id="rId24" Type="http://schemas.openxmlformats.org/officeDocument/2006/relationships/hyperlink" Target="https://project.microsoft.com/asharmapune.onmicrosoft.com/en-US#/taskgrid?projectId=5455daad-76db-40cc-82e8-9c1ee387525c" TargetMode="External"/><Relationship Id="rId5" Type="http://schemas.openxmlformats.org/officeDocument/2006/relationships/image" Target="../media/image13.emf"/><Relationship Id="rId15" Type="http://schemas.openxmlformats.org/officeDocument/2006/relationships/image" Target="../media/image18.wmf"/><Relationship Id="rId23" Type="http://schemas.openxmlformats.org/officeDocument/2006/relationships/image" Target="../media/image24.svg"/><Relationship Id="rId10" Type="http://schemas.openxmlformats.org/officeDocument/2006/relationships/package" Target="../embeddings/Microsoft_Word_Document4.docx"/><Relationship Id="rId19" Type="http://schemas.openxmlformats.org/officeDocument/2006/relationships/hyperlink" Target="https://universityinnovation.org/wiki/How_to_organize_a_kickass_planning_committee" TargetMode="External"/><Relationship Id="rId4" Type="http://schemas.openxmlformats.org/officeDocument/2006/relationships/package" Target="../embeddings/Microsoft_Word_Document2.docx"/><Relationship Id="rId9" Type="http://schemas.openxmlformats.org/officeDocument/2006/relationships/image" Target="../media/image15.emf"/><Relationship Id="rId14" Type="http://schemas.openxmlformats.org/officeDocument/2006/relationships/oleObject" Target="../embeddings/oleObject1.bin"/><Relationship Id="rId22"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package" Target="../embeddings/Microsoft_Word_Document8.docx"/><Relationship Id="rId13" Type="http://schemas.openxmlformats.org/officeDocument/2006/relationships/image" Target="../media/image29.svg"/><Relationship Id="rId3" Type="http://schemas.microsoft.com/office/2018/10/relationships/comments" Target="../comments/modernComment_108_0.xml"/><Relationship Id="rId7" Type="http://schemas.openxmlformats.org/officeDocument/2006/relationships/image" Target="../media/image15.emf"/><Relationship Id="rId12" Type="http://schemas.openxmlformats.org/officeDocument/2006/relationships/image" Target="../media/image28.png"/><Relationship Id="rId17" Type="http://schemas.openxmlformats.org/officeDocument/2006/relationships/image" Target="../media/image32.emf"/><Relationship Id="rId2" Type="http://schemas.openxmlformats.org/officeDocument/2006/relationships/notesSlide" Target="../notesSlides/notesSlide7.xml"/><Relationship Id="rId16" Type="http://schemas.openxmlformats.org/officeDocument/2006/relationships/package" Target="../embeddings/Microsoft_Word_Document9.docx"/><Relationship Id="rId1" Type="http://schemas.openxmlformats.org/officeDocument/2006/relationships/slideLayout" Target="../slideLayouts/slideLayout7.xml"/><Relationship Id="rId6" Type="http://schemas.openxmlformats.org/officeDocument/2006/relationships/package" Target="../embeddings/Microsoft_Word_Document7.docx"/><Relationship Id="rId11" Type="http://schemas.openxmlformats.org/officeDocument/2006/relationships/hyperlink" Target="https://www.pngall.com/start-button-png" TargetMode="External"/><Relationship Id="rId5" Type="http://schemas.openxmlformats.org/officeDocument/2006/relationships/image" Target="../media/image25.emf"/><Relationship Id="rId15" Type="http://schemas.openxmlformats.org/officeDocument/2006/relationships/image" Target="../media/image31.svg"/><Relationship Id="rId10" Type="http://schemas.openxmlformats.org/officeDocument/2006/relationships/image" Target="../media/image27.png"/><Relationship Id="rId4" Type="http://schemas.openxmlformats.org/officeDocument/2006/relationships/package" Target="../embeddings/Microsoft_Word_Document6.docx"/><Relationship Id="rId9" Type="http://schemas.openxmlformats.org/officeDocument/2006/relationships/image" Target="../media/image26.emf"/><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package" Target="../embeddings/Microsoft_Excel_Worksheet11.xlsx"/><Relationship Id="rId13" Type="http://schemas.openxmlformats.org/officeDocument/2006/relationships/image" Target="../media/image16.emf"/><Relationship Id="rId18" Type="http://schemas.openxmlformats.org/officeDocument/2006/relationships/image" Target="../media/image34.jpeg"/><Relationship Id="rId3" Type="http://schemas.microsoft.com/office/2018/10/relationships/comments" Target="../comments/modernComment_114_3096A893.xml"/><Relationship Id="rId21" Type="http://schemas.openxmlformats.org/officeDocument/2006/relationships/hyperlink" Target="https://www.reputationsciences.com/online-reputation-management-starts-with-business-analysis/" TargetMode="External"/><Relationship Id="rId7" Type="http://schemas.openxmlformats.org/officeDocument/2006/relationships/image" Target="../media/image14.emf"/><Relationship Id="rId12" Type="http://schemas.openxmlformats.org/officeDocument/2006/relationships/package" Target="../embeddings/Microsoft_Word_Document13.docx"/><Relationship Id="rId17" Type="http://schemas.openxmlformats.org/officeDocument/2006/relationships/image" Target="../media/image17.emf"/><Relationship Id="rId25" Type="http://schemas.openxmlformats.org/officeDocument/2006/relationships/image" Target="../media/image39.svg"/><Relationship Id="rId2" Type="http://schemas.openxmlformats.org/officeDocument/2006/relationships/notesSlide" Target="../notesSlides/notesSlide8.xml"/><Relationship Id="rId16" Type="http://schemas.openxmlformats.org/officeDocument/2006/relationships/package" Target="../embeddings/Microsoft_Excel_Worksheet15.xlsx"/><Relationship Id="rId20"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oleObject" Target="../embeddings/oleObject2.bin"/><Relationship Id="rId11" Type="http://schemas.openxmlformats.org/officeDocument/2006/relationships/image" Target="../media/image15.emf"/><Relationship Id="rId24" Type="http://schemas.openxmlformats.org/officeDocument/2006/relationships/image" Target="../media/image38.png"/><Relationship Id="rId5" Type="http://schemas.openxmlformats.org/officeDocument/2006/relationships/image" Target="../media/image25.emf"/><Relationship Id="rId15" Type="http://schemas.openxmlformats.org/officeDocument/2006/relationships/image" Target="../media/image26.emf"/><Relationship Id="rId23" Type="http://schemas.openxmlformats.org/officeDocument/2006/relationships/image" Target="../media/image37.svg"/><Relationship Id="rId10" Type="http://schemas.openxmlformats.org/officeDocument/2006/relationships/package" Target="../embeddings/Microsoft_Word_Document12.docx"/><Relationship Id="rId19" Type="http://schemas.openxmlformats.org/officeDocument/2006/relationships/hyperlink" Target="https://zanesafrit.typepad.com/zane_safrit/2014/06/jumpstart-your-employee-engagement-step-1-pick-a-metric.html" TargetMode="External"/><Relationship Id="rId4" Type="http://schemas.openxmlformats.org/officeDocument/2006/relationships/package" Target="../embeddings/Microsoft_Word_Document10.docx"/><Relationship Id="rId9" Type="http://schemas.openxmlformats.org/officeDocument/2006/relationships/image" Target="../media/image33.emf"/><Relationship Id="rId14" Type="http://schemas.openxmlformats.org/officeDocument/2006/relationships/package" Target="../embeddings/Microsoft_Word_Document14.docx"/><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1.jpg"/><Relationship Id="rId3" Type="http://schemas.microsoft.com/office/2018/10/relationships/comments" Target="../comments/modernComment_115_B9B71098.xml"/><Relationship Id="rId7" Type="http://schemas.openxmlformats.org/officeDocument/2006/relationships/hyperlink" Target="https://allthetropes.org/wiki/Dilbert_(animation)"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3.svg"/><Relationship Id="rId5" Type="http://schemas.openxmlformats.org/officeDocument/2006/relationships/image" Target="../media/image26.emf"/><Relationship Id="rId10" Type="http://schemas.openxmlformats.org/officeDocument/2006/relationships/image" Target="../media/image42.png"/><Relationship Id="rId4" Type="http://schemas.openxmlformats.org/officeDocument/2006/relationships/package" Target="../embeddings/Microsoft_Word_Document16.docx"/><Relationship Id="rId9" Type="http://schemas.openxmlformats.org/officeDocument/2006/relationships/hyperlink" Target="https://picpedia.org/highway-signs/e/end-of-story.htm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67000"/>
            <a:lum/>
            <a:extLst>
              <a:ext uri="{BEBA8EAE-BF5A-486C-A8C5-ECC9F3942E4B}">
                <a14:imgProps xmlns:a14="http://schemas.microsoft.com/office/drawing/2010/main">
                  <a14:imgLayer r:embed="rId4">
                    <a14:imgEffect>
                      <a14:artisticTexturizer/>
                    </a14:imgEffect>
                  </a14:imgLayer>
                </a14:imgProps>
              </a:ext>
              <a:ext uri="{837473B0-CC2E-450A-ABE3-18F120FF3D39}">
                <a1611:picAttrSrcUrl xmlns:a1611="http://schemas.microsoft.com/office/drawing/2016/11/main" r:id="rId5"/>
              </a:ext>
            </a:extLst>
          </a:blip>
          <a:srcRect/>
          <a:stretch>
            <a:fillRect/>
          </a:stretch>
        </a:blipFill>
        <a:effectLst/>
      </p:bgPr>
    </p:bg>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17129" y="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rPr>
              <a:t>Cloud Kitchen</a:t>
            </a:r>
            <a:endParaRPr dirty="0"/>
          </a:p>
        </p:txBody>
      </p:sp>
      <p:sp>
        <p:nvSpPr>
          <p:cNvPr id="177" name="Google Shape;177;p18"/>
          <p:cNvSpPr txBox="1">
            <a:spLocks noGrp="1"/>
          </p:cNvSpPr>
          <p:nvPr>
            <p:ph type="subTitle" idx="1"/>
          </p:nvPr>
        </p:nvSpPr>
        <p:spPr>
          <a:xfrm>
            <a:off x="157949" y="832350"/>
            <a:ext cx="4890900" cy="8323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dirty="0">
                <a:solidFill>
                  <a:schemeClr val="bg2"/>
                </a:solidFill>
              </a:rPr>
              <a:t>Project Management Analytics</a:t>
            </a:r>
          </a:p>
          <a:p>
            <a:pPr marL="0" lvl="0" indent="0" algn="l" rtl="0">
              <a:spcBef>
                <a:spcPts val="0"/>
              </a:spcBef>
              <a:spcAft>
                <a:spcPts val="0"/>
              </a:spcAft>
              <a:buNone/>
            </a:pPr>
            <a:r>
              <a:rPr lang="en-GB" sz="1400" b="1" dirty="0">
                <a:solidFill>
                  <a:schemeClr val="bg2"/>
                </a:solidFill>
              </a:rPr>
              <a:t>Group 1</a:t>
            </a:r>
          </a:p>
          <a:p>
            <a:pPr marL="0" lvl="0" indent="0" algn="l" rtl="0">
              <a:spcBef>
                <a:spcPts val="0"/>
              </a:spcBef>
              <a:spcAft>
                <a:spcPts val="0"/>
              </a:spcAft>
              <a:buNone/>
            </a:pPr>
            <a:r>
              <a:rPr lang="en-GB" sz="1400" b="1" dirty="0">
                <a:solidFill>
                  <a:schemeClr val="bg2"/>
                </a:solidFill>
              </a:rPr>
              <a:t>Section 003</a:t>
            </a:r>
            <a:endParaRPr sz="1400" b="1" dirty="0">
              <a:solidFill>
                <a:schemeClr val="bg2"/>
              </a:solidFill>
            </a:endParaRPr>
          </a:p>
        </p:txBody>
      </p:sp>
      <p:sp>
        <p:nvSpPr>
          <p:cNvPr id="5" name="Google Shape;177;p18">
            <a:extLst>
              <a:ext uri="{FF2B5EF4-FFF2-40B4-BE49-F238E27FC236}">
                <a16:creationId xmlns:a16="http://schemas.microsoft.com/office/drawing/2014/main" id="{DCCB07DC-B65B-B029-18FE-28548BA19B16}"/>
              </a:ext>
            </a:extLst>
          </p:cNvPr>
          <p:cNvSpPr txBox="1">
            <a:spLocks/>
          </p:cNvSpPr>
          <p:nvPr/>
        </p:nvSpPr>
        <p:spPr>
          <a:xfrm>
            <a:off x="5380264" y="160156"/>
            <a:ext cx="3563443" cy="12133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1pPr>
            <a:lvl2pPr marL="914400" marR="0" lvl="1"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2pPr>
            <a:lvl3pPr marL="1371600" marR="0" lvl="2"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3pPr>
            <a:lvl4pPr marL="1828800" marR="0" lvl="3"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4pPr>
            <a:lvl5pPr marL="2286000" marR="0" lvl="4"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5pPr>
            <a:lvl6pPr marL="2743200" marR="0" lvl="5"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6pPr>
            <a:lvl7pPr marL="3200400" marR="0" lvl="6"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7pPr>
            <a:lvl8pPr marL="3657600" marR="0" lvl="7"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8pPr>
            <a:lvl9pPr marL="4114800" marR="0" lvl="8" indent="-298450" algn="l" rtl="0">
              <a:lnSpc>
                <a:spcPct val="100000"/>
              </a:lnSpc>
              <a:spcBef>
                <a:spcPts val="0"/>
              </a:spcBef>
              <a:spcAft>
                <a:spcPts val="0"/>
              </a:spcAft>
              <a:buClr>
                <a:schemeClr val="accent1"/>
              </a:buClr>
              <a:buSzPts val="1600"/>
              <a:buFont typeface="Lato"/>
              <a:buNone/>
              <a:defRPr sz="1600" b="0" i="0" u="none" strike="noStrike" cap="none">
                <a:solidFill>
                  <a:schemeClr val="accent1"/>
                </a:solidFill>
                <a:latin typeface="Lato"/>
                <a:ea typeface="Lato"/>
                <a:cs typeface="Lato"/>
                <a:sym typeface="Lato"/>
              </a:defRPr>
            </a:lvl9pPr>
          </a:lstStyle>
          <a:p>
            <a:pPr marL="0" indent="0" algn="r"/>
            <a:r>
              <a:rPr lang="en-GB" sz="1400" b="1" dirty="0">
                <a:solidFill>
                  <a:schemeClr val="bg2"/>
                </a:solidFill>
              </a:rPr>
              <a:t>Amit Sharma</a:t>
            </a:r>
          </a:p>
          <a:p>
            <a:pPr marL="0" indent="0" algn="r"/>
            <a:r>
              <a:rPr lang="en-GB" sz="1400" b="1" dirty="0">
                <a:solidFill>
                  <a:schemeClr val="bg2"/>
                </a:solidFill>
              </a:rPr>
              <a:t>Jayraj Radadiya</a:t>
            </a:r>
          </a:p>
          <a:p>
            <a:pPr marL="0" indent="0" algn="r"/>
            <a:r>
              <a:rPr lang="en-GB" sz="1400" b="1" dirty="0">
                <a:solidFill>
                  <a:schemeClr val="bg2"/>
                </a:solidFill>
              </a:rPr>
              <a:t>Anand Shroff</a:t>
            </a:r>
          </a:p>
          <a:p>
            <a:pPr marL="0" indent="0" algn="r"/>
            <a:r>
              <a:rPr lang="en-GB" sz="1400" b="1" dirty="0">
                <a:solidFill>
                  <a:schemeClr val="bg2"/>
                </a:solidFill>
              </a:rPr>
              <a:t>Rohit Yadav</a:t>
            </a:r>
          </a:p>
          <a:p>
            <a:pPr marL="0" indent="0" algn="r"/>
            <a:r>
              <a:rPr lang="en-GB" sz="1400" b="1" dirty="0">
                <a:solidFill>
                  <a:schemeClr val="bg2"/>
                </a:solidFill>
              </a:rPr>
              <a:t>Hanish Khattar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681825" y="6126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Overview</a:t>
            </a:r>
            <a:endParaRPr dirty="0"/>
          </a:p>
        </p:txBody>
      </p:sp>
      <p:sp>
        <p:nvSpPr>
          <p:cNvPr id="199" name="Google Shape;199;p20"/>
          <p:cNvSpPr txBox="1">
            <a:spLocks noGrp="1"/>
          </p:cNvSpPr>
          <p:nvPr>
            <p:ph type="body" idx="1"/>
          </p:nvPr>
        </p:nvSpPr>
        <p:spPr>
          <a:xfrm>
            <a:off x="681825" y="1244850"/>
            <a:ext cx="7122900" cy="1326900"/>
          </a:xfrm>
          <a:prstGeom prst="rect">
            <a:avLst/>
          </a:prstGeom>
        </p:spPr>
        <p:txBody>
          <a:bodyPr spcFirstLastPara="1" wrap="square" lIns="91425" tIns="91425" rIns="91425" bIns="91425" anchor="t" anchorCtr="0">
            <a:noAutofit/>
          </a:bodyPr>
          <a:lstStyle/>
          <a:p>
            <a:pPr marL="0" lvl="0" indent="0" algn="just">
              <a:lnSpc>
                <a:spcPct val="115000"/>
              </a:lnSpc>
              <a:buNone/>
            </a:pPr>
            <a:r>
              <a:rPr lang="en-US" sz="1100" dirty="0">
                <a:effectLst/>
                <a:latin typeface="Calibri" panose="020F0502020204030204" pitchFamily="34" charset="0"/>
                <a:ea typeface="Calibri" panose="020F0502020204030204" pitchFamily="34" charset="0"/>
                <a:cs typeface="Calibri" panose="020F0502020204030204" pitchFamily="34" charset="0"/>
              </a:rPr>
              <a:t>Every year, many immigrants and students arrive in Canada and discover themselves in a different country away from their home, culture, language, and cuisine. ‘Cloud Kitchen’ model is a model where both customers and Vendors can meet at a common platform, search for their preference of food (type, price, distance, and delivery model), pay online and get food delivered to their doorsteps.</a:t>
            </a:r>
            <a:r>
              <a:rPr lang="en-US" sz="1100" dirty="0">
                <a:latin typeface="Calibri" panose="020F0502020204030204" pitchFamily="34" charset="0"/>
                <a:ea typeface="Calibri" panose="020F0502020204030204" pitchFamily="34" charset="0"/>
                <a:cs typeface="Arial" panose="020B0604020202020204" pitchFamily="34" charset="0"/>
              </a:rPr>
              <a:t> </a:t>
            </a:r>
            <a:r>
              <a:rPr lang="en-US" sz="1100" dirty="0">
                <a:effectLst/>
                <a:latin typeface="Calibri" panose="020F0502020204030204" pitchFamily="34" charset="0"/>
                <a:ea typeface="Calibri" panose="020F0502020204030204" pitchFamily="34" charset="0"/>
                <a:cs typeface="Calibri" panose="020F0502020204030204" pitchFamily="34" charset="0"/>
              </a:rPr>
              <a:t>'Cloud Kitchen' can be accessed via Web as well as phone apps for both customers and vendors, making it easily functional and usable for the user.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EA42EE3-E8F6-5F6D-34C7-4B89C4FB788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4884" y="2506437"/>
            <a:ext cx="5494232" cy="2460946"/>
          </a:xfrm>
          <a:prstGeom prst="rect">
            <a:avLst/>
          </a:prstGeom>
          <a:ln>
            <a:noFill/>
          </a:ln>
          <a:effectLst>
            <a:outerShdw blurRad="190500" algn="tl" rotWithShape="0">
              <a:srgbClr val="000000">
                <a:alpha val="70000"/>
              </a:srgbClr>
            </a:outerShdw>
          </a:effectLst>
        </p:spPr>
      </p:pic>
    </p:spTree>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2"/>
          <p:cNvSpPr txBox="1">
            <a:spLocks noGrp="1"/>
          </p:cNvSpPr>
          <p:nvPr>
            <p:ph type="title"/>
          </p:nvPr>
        </p:nvSpPr>
        <p:spPr>
          <a:xfrm>
            <a:off x="669583" y="619239"/>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Timeline</a:t>
            </a:r>
            <a:endParaRPr sz="800" dirty="0"/>
          </a:p>
        </p:txBody>
      </p:sp>
      <p:sp>
        <p:nvSpPr>
          <p:cNvPr id="605" name="Google Shape;605;p32"/>
          <p:cNvSpPr txBox="1"/>
          <p:nvPr/>
        </p:nvSpPr>
        <p:spPr>
          <a:xfrm>
            <a:off x="876921" y="3201159"/>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dirty="0">
                <a:latin typeface="Lato"/>
                <a:ea typeface="Lato"/>
                <a:cs typeface="Lato"/>
                <a:sym typeface="Lato"/>
              </a:rPr>
              <a:t>15 Nov’22</a:t>
            </a:r>
            <a:endParaRPr sz="1100" b="1" dirty="0">
              <a:latin typeface="Lato"/>
              <a:ea typeface="Lato"/>
              <a:cs typeface="Lato"/>
              <a:sym typeface="Lato"/>
            </a:endParaRPr>
          </a:p>
        </p:txBody>
      </p:sp>
      <p:sp>
        <p:nvSpPr>
          <p:cNvPr id="606" name="Google Shape;606;p32"/>
          <p:cNvSpPr txBox="1">
            <a:spLocks noGrp="1"/>
          </p:cNvSpPr>
          <p:nvPr>
            <p:ph type="title"/>
          </p:nvPr>
        </p:nvSpPr>
        <p:spPr>
          <a:xfrm>
            <a:off x="194057" y="1543218"/>
            <a:ext cx="2214900" cy="231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050" dirty="0">
                <a:solidFill>
                  <a:srgbClr val="000000"/>
                </a:solidFill>
              </a:rPr>
              <a:t>Initiation</a:t>
            </a:r>
            <a:endParaRPr sz="1050" dirty="0">
              <a:solidFill>
                <a:srgbClr val="000000"/>
              </a:solidFill>
            </a:endParaRPr>
          </a:p>
        </p:txBody>
      </p:sp>
      <p:sp>
        <p:nvSpPr>
          <p:cNvPr id="607" name="Google Shape;607;p32"/>
          <p:cNvSpPr txBox="1">
            <a:spLocks noGrp="1"/>
          </p:cNvSpPr>
          <p:nvPr>
            <p:ph type="body" idx="4294967295"/>
          </p:nvPr>
        </p:nvSpPr>
        <p:spPr>
          <a:xfrm>
            <a:off x="416381" y="1798418"/>
            <a:ext cx="1899587" cy="917903"/>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1600"/>
              </a:spcAft>
              <a:buNone/>
            </a:pPr>
            <a:r>
              <a:rPr lang="en-CA" sz="1000" dirty="0"/>
              <a:t>Start of the project with Business plan and Charter. PM tries to get the signoff on the initial documents and starts preparing a plan </a:t>
            </a:r>
            <a:endParaRPr sz="1000" dirty="0"/>
          </a:p>
        </p:txBody>
      </p:sp>
      <p:sp>
        <p:nvSpPr>
          <p:cNvPr id="608" name="Google Shape;608;p32"/>
          <p:cNvSpPr txBox="1"/>
          <p:nvPr/>
        </p:nvSpPr>
        <p:spPr>
          <a:xfrm>
            <a:off x="1996947" y="2747315"/>
            <a:ext cx="877075" cy="3714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15000"/>
              </a:lnSpc>
              <a:spcBef>
                <a:spcPts val="0"/>
              </a:spcBef>
              <a:spcAft>
                <a:spcPts val="1600"/>
              </a:spcAft>
              <a:buClr>
                <a:srgbClr val="000000"/>
              </a:buClr>
              <a:buSzPts val="1100"/>
              <a:buFont typeface="Arial"/>
              <a:buNone/>
              <a:tabLst/>
              <a:defRPr/>
            </a:pPr>
            <a:r>
              <a:rPr lang="en-GB" sz="1100" b="1" dirty="0">
                <a:latin typeface="Lato"/>
                <a:ea typeface="Lato"/>
                <a:cs typeface="Lato"/>
                <a:sym typeface="Lato"/>
              </a:rPr>
              <a:t>2</a:t>
            </a:r>
            <a:r>
              <a:rPr kumimoji="0" lang="en-GB" sz="1100" b="1" i="0" u="none" strike="noStrike" kern="0" cap="none" spc="0" normalizeH="0" baseline="0" noProof="0" dirty="0">
                <a:ln>
                  <a:noFill/>
                </a:ln>
                <a:solidFill>
                  <a:srgbClr val="000000"/>
                </a:solidFill>
                <a:effectLst/>
                <a:uLnTx/>
                <a:uFillTx/>
                <a:latin typeface="Lato"/>
                <a:ea typeface="Lato"/>
                <a:cs typeface="Lato"/>
                <a:sym typeface="Lato"/>
              </a:rPr>
              <a:t>5 Nov’22</a:t>
            </a:r>
          </a:p>
        </p:txBody>
      </p:sp>
      <p:sp>
        <p:nvSpPr>
          <p:cNvPr id="609" name="Google Shape;609;p32"/>
          <p:cNvSpPr txBox="1">
            <a:spLocks noGrp="1"/>
          </p:cNvSpPr>
          <p:nvPr>
            <p:ph type="title"/>
          </p:nvPr>
        </p:nvSpPr>
        <p:spPr>
          <a:xfrm>
            <a:off x="1256599" y="3472726"/>
            <a:ext cx="2214900" cy="231000"/>
          </a:xfrm>
          <a:prstGeom prst="rect">
            <a:avLst/>
          </a:prstGeom>
          <a:noFill/>
          <a:ln>
            <a:noFill/>
          </a:ln>
        </p:spPr>
        <p:txBody>
          <a:bodyPr spcFirstLastPara="1" wrap="square" lIns="91425" tIns="91425" rIns="91425" bIns="91425" anchor="t" anchorCtr="0">
            <a:noAutofit/>
          </a:bodyPr>
          <a:lstStyle/>
          <a:p>
            <a:pPr algn="ctr">
              <a:spcAft>
                <a:spcPts val="1600"/>
              </a:spcAft>
            </a:pPr>
            <a:r>
              <a:rPr lang="en-GB" sz="1050" dirty="0">
                <a:solidFill>
                  <a:srgbClr val="000000"/>
                </a:solidFill>
              </a:rPr>
              <a:t>Analysis and Planning</a:t>
            </a:r>
            <a:endParaRPr sz="1050" dirty="0">
              <a:solidFill>
                <a:srgbClr val="000000"/>
              </a:solidFill>
            </a:endParaRPr>
          </a:p>
        </p:txBody>
      </p:sp>
      <p:sp>
        <p:nvSpPr>
          <p:cNvPr id="610" name="Google Shape;610;p32"/>
          <p:cNvSpPr txBox="1">
            <a:spLocks noGrp="1"/>
          </p:cNvSpPr>
          <p:nvPr>
            <p:ph type="body" idx="4294967295"/>
          </p:nvPr>
        </p:nvSpPr>
        <p:spPr>
          <a:xfrm>
            <a:off x="1252053" y="3715848"/>
            <a:ext cx="2214900" cy="993332"/>
          </a:xfrm>
          <a:prstGeom prst="rect">
            <a:avLst/>
          </a:prstGeom>
          <a:noFill/>
          <a:ln>
            <a:noFill/>
          </a:ln>
        </p:spPr>
        <p:txBody>
          <a:bodyPr spcFirstLastPara="1" wrap="square" lIns="91425" tIns="91425" rIns="91425" bIns="91425" anchor="t" anchorCtr="0">
            <a:noAutofit/>
          </a:bodyPr>
          <a:lstStyle/>
          <a:p>
            <a:pPr marL="0" indent="0" algn="just">
              <a:lnSpc>
                <a:spcPct val="100000"/>
              </a:lnSpc>
              <a:spcAft>
                <a:spcPts val="1600"/>
              </a:spcAft>
              <a:buNone/>
            </a:pPr>
            <a:r>
              <a:rPr lang="en-GB" sz="1000" dirty="0"/>
              <a:t>What need to done? Who is going to do it? How much time it will take? How many milestones need to be decided? How much it will cost? What are the risks? What if?</a:t>
            </a:r>
            <a:endParaRPr sz="1000" dirty="0"/>
          </a:p>
        </p:txBody>
      </p:sp>
      <p:sp>
        <p:nvSpPr>
          <p:cNvPr id="611" name="Google Shape;611;p32"/>
          <p:cNvSpPr txBox="1"/>
          <p:nvPr/>
        </p:nvSpPr>
        <p:spPr>
          <a:xfrm>
            <a:off x="4704679" y="3221342"/>
            <a:ext cx="871195" cy="427584"/>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SzPts val="1100"/>
              <a:defRPr/>
            </a:pPr>
            <a:r>
              <a:rPr lang="en-CA" sz="1100" b="1" dirty="0">
                <a:latin typeface="Lato"/>
                <a:ea typeface="Lato"/>
                <a:cs typeface="Lato"/>
                <a:sym typeface="Lato"/>
              </a:rPr>
              <a:t>07 Apr’ 23</a:t>
            </a:r>
            <a:endParaRPr sz="1100" b="1" dirty="0">
              <a:latin typeface="Lato"/>
              <a:ea typeface="Lato"/>
              <a:cs typeface="Lato"/>
              <a:sym typeface="Lato"/>
            </a:endParaRPr>
          </a:p>
        </p:txBody>
      </p:sp>
      <p:sp>
        <p:nvSpPr>
          <p:cNvPr id="612" name="Google Shape;612;p32"/>
          <p:cNvSpPr txBox="1">
            <a:spLocks noGrp="1"/>
          </p:cNvSpPr>
          <p:nvPr>
            <p:ph type="title"/>
          </p:nvPr>
        </p:nvSpPr>
        <p:spPr>
          <a:xfrm>
            <a:off x="4023672" y="1787572"/>
            <a:ext cx="2214900" cy="231000"/>
          </a:xfrm>
          <a:prstGeom prst="rect">
            <a:avLst/>
          </a:prstGeom>
          <a:noFill/>
          <a:ln>
            <a:noFill/>
          </a:ln>
        </p:spPr>
        <p:txBody>
          <a:bodyPr spcFirstLastPara="1" wrap="square" lIns="91425" tIns="91425" rIns="91425" bIns="91425" anchor="t" anchorCtr="0">
            <a:noAutofit/>
          </a:bodyPr>
          <a:lstStyle/>
          <a:p>
            <a:pPr algn="ctr">
              <a:spcAft>
                <a:spcPts val="1600"/>
              </a:spcAft>
            </a:pPr>
            <a:r>
              <a:rPr lang="en-US" sz="1050" dirty="0">
                <a:solidFill>
                  <a:srgbClr val="000000"/>
                </a:solidFill>
              </a:rPr>
              <a:t>Development </a:t>
            </a:r>
            <a:endParaRPr lang="en-GB" sz="1050" dirty="0">
              <a:solidFill>
                <a:srgbClr val="000000"/>
              </a:solidFill>
            </a:endParaRPr>
          </a:p>
        </p:txBody>
      </p:sp>
      <p:sp>
        <p:nvSpPr>
          <p:cNvPr id="613" name="Google Shape;613;p32"/>
          <p:cNvSpPr txBox="1">
            <a:spLocks noGrp="1"/>
          </p:cNvSpPr>
          <p:nvPr>
            <p:ph type="body" idx="4294967295"/>
          </p:nvPr>
        </p:nvSpPr>
        <p:spPr>
          <a:xfrm>
            <a:off x="4181329" y="1964669"/>
            <a:ext cx="1899586" cy="550500"/>
          </a:xfrm>
          <a:prstGeom prst="rect">
            <a:avLst/>
          </a:prstGeom>
          <a:noFill/>
          <a:ln>
            <a:noFill/>
          </a:ln>
        </p:spPr>
        <p:txBody>
          <a:bodyPr spcFirstLastPara="1" wrap="square" lIns="91425" tIns="91425" rIns="91425" bIns="91425" anchor="t" anchorCtr="0">
            <a:noAutofit/>
          </a:bodyPr>
          <a:lstStyle/>
          <a:p>
            <a:pPr marL="0" indent="0" algn="just">
              <a:lnSpc>
                <a:spcPct val="100000"/>
              </a:lnSpc>
              <a:spcAft>
                <a:spcPts val="1600"/>
              </a:spcAft>
              <a:buNone/>
            </a:pPr>
            <a:r>
              <a:rPr lang="en-GB" sz="1000" dirty="0"/>
              <a:t>The work movement happens here:  Designs, Development, Testing, measuring and management </a:t>
            </a:r>
            <a:endParaRPr sz="1000" dirty="0"/>
          </a:p>
        </p:txBody>
      </p:sp>
      <p:sp>
        <p:nvSpPr>
          <p:cNvPr id="614" name="Google Shape;614;p32"/>
          <p:cNvSpPr txBox="1"/>
          <p:nvPr/>
        </p:nvSpPr>
        <p:spPr>
          <a:xfrm>
            <a:off x="6090491" y="2744034"/>
            <a:ext cx="888389" cy="371400"/>
          </a:xfrm>
          <a:prstGeom prst="rect">
            <a:avLst/>
          </a:prstGeom>
          <a:noFill/>
          <a:ln>
            <a:noFill/>
          </a:ln>
        </p:spPr>
        <p:txBody>
          <a:bodyPr spcFirstLastPara="1" wrap="square" lIns="91425" tIns="91425" rIns="91425" bIns="91425" anchor="t" anchorCtr="0">
            <a:noAutofit/>
          </a:bodyPr>
          <a:lstStyle/>
          <a:p>
            <a:pPr marL="0" lvl="0" indent="0" algn="ctr">
              <a:lnSpc>
                <a:spcPct val="115000"/>
              </a:lnSpc>
              <a:spcAft>
                <a:spcPts val="1600"/>
              </a:spcAft>
              <a:buSzPts val="1100"/>
              <a:buFont typeface="Arial"/>
              <a:buNone/>
              <a:defRPr/>
            </a:pPr>
            <a:r>
              <a:rPr lang="en-GB" sz="1100" b="1" dirty="0">
                <a:latin typeface="Lato"/>
                <a:ea typeface="Lato"/>
                <a:cs typeface="Lato"/>
                <a:sym typeface="Lato"/>
              </a:rPr>
              <a:t>05 Jun’ 23</a:t>
            </a:r>
            <a:endParaRPr sz="1100" b="1" dirty="0">
              <a:latin typeface="Lato"/>
              <a:ea typeface="Lato"/>
              <a:cs typeface="Lato"/>
              <a:sym typeface="Lato"/>
            </a:endParaRPr>
          </a:p>
        </p:txBody>
      </p:sp>
      <p:sp>
        <p:nvSpPr>
          <p:cNvPr id="615" name="Google Shape;615;p32"/>
          <p:cNvSpPr txBox="1">
            <a:spLocks noGrp="1"/>
          </p:cNvSpPr>
          <p:nvPr>
            <p:ph type="title"/>
          </p:nvPr>
        </p:nvSpPr>
        <p:spPr>
          <a:xfrm>
            <a:off x="5484025" y="3533426"/>
            <a:ext cx="2214900" cy="231000"/>
          </a:xfrm>
          <a:prstGeom prst="rect">
            <a:avLst/>
          </a:prstGeom>
          <a:noFill/>
          <a:ln>
            <a:noFill/>
          </a:ln>
        </p:spPr>
        <p:txBody>
          <a:bodyPr spcFirstLastPara="1" wrap="square" lIns="91425" tIns="91425" rIns="91425" bIns="91425" anchor="t" anchorCtr="0">
            <a:noAutofit/>
          </a:bodyPr>
          <a:lstStyle/>
          <a:p>
            <a:pPr algn="ctr">
              <a:spcAft>
                <a:spcPts val="1600"/>
              </a:spcAft>
            </a:pPr>
            <a:r>
              <a:rPr lang="en-US" sz="1050" dirty="0">
                <a:solidFill>
                  <a:srgbClr val="000000"/>
                </a:solidFill>
              </a:rPr>
              <a:t>Post Development </a:t>
            </a:r>
            <a:endParaRPr sz="1050" dirty="0">
              <a:solidFill>
                <a:srgbClr val="000000"/>
              </a:solidFill>
            </a:endParaRPr>
          </a:p>
        </p:txBody>
      </p:sp>
      <p:sp>
        <p:nvSpPr>
          <p:cNvPr id="616" name="Google Shape;616;p32"/>
          <p:cNvSpPr txBox="1">
            <a:spLocks noGrp="1"/>
          </p:cNvSpPr>
          <p:nvPr>
            <p:ph type="body" idx="4294967295"/>
          </p:nvPr>
        </p:nvSpPr>
        <p:spPr>
          <a:xfrm>
            <a:off x="5530213" y="3756567"/>
            <a:ext cx="2030123" cy="5505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1600"/>
              </a:spcAft>
              <a:buClr>
                <a:srgbClr val="595959"/>
              </a:buClr>
              <a:buSzPts val="1300"/>
              <a:buFont typeface="Lato"/>
              <a:buNone/>
              <a:tabLst/>
              <a:defRPr/>
            </a:pPr>
            <a:r>
              <a:rPr kumimoji="0" lang="en-GB" sz="1000" b="0" i="0" u="none" strike="noStrike" kern="0" cap="none" spc="0" normalizeH="0" baseline="0" noProof="0" dirty="0">
                <a:ln>
                  <a:noFill/>
                </a:ln>
                <a:solidFill>
                  <a:srgbClr val="595959"/>
                </a:solidFill>
                <a:effectLst/>
                <a:uLnTx/>
                <a:uFillTx/>
                <a:latin typeface="Lato"/>
                <a:ea typeface="Lato"/>
                <a:cs typeface="Lato"/>
                <a:sym typeface="Lato"/>
              </a:rPr>
              <a:t>Final deliveries, checking KPIs, measuring against expectations , documenting things etc.</a:t>
            </a:r>
          </a:p>
          <a:p>
            <a:pPr marL="0" lvl="0" indent="0" algn="just" rtl="0">
              <a:lnSpc>
                <a:spcPct val="100000"/>
              </a:lnSpc>
              <a:spcBef>
                <a:spcPts val="0"/>
              </a:spcBef>
              <a:spcAft>
                <a:spcPts val="1600"/>
              </a:spcAft>
              <a:buNone/>
            </a:pPr>
            <a:r>
              <a:rPr lang="en-GB" sz="700" dirty="0"/>
              <a:t>.</a:t>
            </a:r>
          </a:p>
        </p:txBody>
      </p:sp>
      <p:sp>
        <p:nvSpPr>
          <p:cNvPr id="617" name="Google Shape;617;p32"/>
          <p:cNvSpPr txBox="1"/>
          <p:nvPr/>
        </p:nvSpPr>
        <p:spPr>
          <a:xfrm>
            <a:off x="6741519" y="3201159"/>
            <a:ext cx="871194" cy="371400"/>
          </a:xfrm>
          <a:prstGeom prst="rect">
            <a:avLst/>
          </a:prstGeom>
          <a:noFill/>
          <a:ln>
            <a:noFill/>
          </a:ln>
        </p:spPr>
        <p:txBody>
          <a:bodyPr spcFirstLastPara="1" wrap="square" lIns="91425" tIns="91425" rIns="91425" bIns="91425" anchor="t" anchorCtr="0">
            <a:noAutofit/>
          </a:bodyPr>
          <a:lstStyle/>
          <a:p>
            <a:pPr algn="ctr">
              <a:lnSpc>
                <a:spcPct val="115000"/>
              </a:lnSpc>
              <a:spcAft>
                <a:spcPts val="1600"/>
              </a:spcAft>
              <a:buSzPts val="1100"/>
              <a:defRPr/>
            </a:pPr>
            <a:r>
              <a:rPr lang="en-GB" sz="1100" b="1" dirty="0">
                <a:latin typeface="Lato"/>
                <a:ea typeface="Lato"/>
                <a:cs typeface="Lato"/>
                <a:sym typeface="Lato"/>
              </a:rPr>
              <a:t>12 Jun’ 23</a:t>
            </a:r>
            <a:endParaRPr sz="1100" b="1" dirty="0">
              <a:latin typeface="Lato"/>
              <a:ea typeface="Lato"/>
              <a:cs typeface="Lato"/>
              <a:sym typeface="Lato"/>
            </a:endParaRPr>
          </a:p>
        </p:txBody>
      </p:sp>
      <p:sp>
        <p:nvSpPr>
          <p:cNvPr id="618" name="Google Shape;618;p32"/>
          <p:cNvSpPr txBox="1">
            <a:spLocks noGrp="1"/>
          </p:cNvSpPr>
          <p:nvPr>
            <p:ph type="title"/>
          </p:nvPr>
        </p:nvSpPr>
        <p:spPr>
          <a:xfrm>
            <a:off x="7001980" y="2017493"/>
            <a:ext cx="2214900" cy="231000"/>
          </a:xfrm>
          <a:prstGeom prst="rect">
            <a:avLst/>
          </a:prstGeom>
          <a:noFill/>
          <a:ln>
            <a:noFill/>
          </a:ln>
        </p:spPr>
        <p:txBody>
          <a:bodyPr spcFirstLastPara="1" wrap="square" lIns="91425" tIns="91425" rIns="91425" bIns="91425" anchor="t" anchorCtr="0">
            <a:noAutofit/>
          </a:bodyPr>
          <a:lstStyle/>
          <a:p>
            <a:pPr algn="ctr">
              <a:spcAft>
                <a:spcPts val="1600"/>
              </a:spcAft>
            </a:pPr>
            <a:r>
              <a:rPr lang="en-US" sz="1050" dirty="0">
                <a:solidFill>
                  <a:srgbClr val="000000"/>
                </a:solidFill>
              </a:rPr>
              <a:t>Closure </a:t>
            </a:r>
            <a:endParaRPr sz="1050" dirty="0">
              <a:solidFill>
                <a:srgbClr val="000000"/>
              </a:solidFill>
            </a:endParaRPr>
          </a:p>
        </p:txBody>
      </p:sp>
      <p:sp>
        <p:nvSpPr>
          <p:cNvPr id="619" name="Google Shape;619;p32"/>
          <p:cNvSpPr txBox="1">
            <a:spLocks noGrp="1"/>
          </p:cNvSpPr>
          <p:nvPr>
            <p:ph type="body" idx="4294967295"/>
          </p:nvPr>
        </p:nvSpPr>
        <p:spPr>
          <a:xfrm>
            <a:off x="7001980" y="2248418"/>
            <a:ext cx="2030100" cy="550500"/>
          </a:xfrm>
          <a:prstGeom prst="rect">
            <a:avLst/>
          </a:prstGeom>
          <a:noFill/>
          <a:ln>
            <a:noFill/>
          </a:ln>
        </p:spPr>
        <p:txBody>
          <a:bodyPr spcFirstLastPara="1" wrap="square" lIns="91425" tIns="91425" rIns="91425" bIns="91425" anchor="t" anchorCtr="0">
            <a:noAutofit/>
          </a:bodyPr>
          <a:lstStyle/>
          <a:p>
            <a:pPr marL="0" indent="0">
              <a:lnSpc>
                <a:spcPct val="100000"/>
              </a:lnSpc>
              <a:spcAft>
                <a:spcPts val="1600"/>
              </a:spcAft>
              <a:buNone/>
            </a:pPr>
            <a:r>
              <a:rPr lang="en-GB" sz="1000" dirty="0">
                <a:sym typeface="Raleway"/>
              </a:rPr>
              <a:t>Close books, learn lessons, talk to teams and move to next work</a:t>
            </a:r>
            <a:endParaRPr sz="1000" dirty="0"/>
          </a:p>
        </p:txBody>
      </p:sp>
      <p:pic>
        <p:nvPicPr>
          <p:cNvPr id="620" name="Google Shape;620;p32" descr="shutterstock_429987889_edited.jpg"/>
          <p:cNvPicPr preferRelativeResize="0"/>
          <p:nvPr/>
        </p:nvPicPr>
        <p:blipFill rotWithShape="1">
          <a:blip r:embed="rId4">
            <a:alphaModFix/>
          </a:blip>
          <a:srcRect t="91660" b="6621"/>
          <a:stretch/>
        </p:blipFill>
        <p:spPr>
          <a:xfrm>
            <a:off x="1301507" y="3078318"/>
            <a:ext cx="6220524" cy="90416"/>
          </a:xfrm>
          <a:prstGeom prst="rect">
            <a:avLst/>
          </a:prstGeom>
          <a:noFill/>
          <a:ln>
            <a:noFill/>
          </a:ln>
        </p:spPr>
      </p:pic>
      <p:grpSp>
        <p:nvGrpSpPr>
          <p:cNvPr id="621" name="Google Shape;621;p32"/>
          <p:cNvGrpSpPr/>
          <p:nvPr/>
        </p:nvGrpSpPr>
        <p:grpSpPr>
          <a:xfrm>
            <a:off x="1255307" y="2749924"/>
            <a:ext cx="92400" cy="411825"/>
            <a:chOff x="845575" y="2563700"/>
            <a:chExt cx="92400" cy="411825"/>
          </a:xfrm>
        </p:grpSpPr>
        <p:cxnSp>
          <p:nvCxnSpPr>
            <p:cNvPr id="622" name="Google Shape;622;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3" name="Google Shape;623;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2"/>
          <p:cNvGrpSpPr/>
          <p:nvPr/>
        </p:nvGrpSpPr>
        <p:grpSpPr>
          <a:xfrm rot="10800000">
            <a:off x="2305444" y="3087438"/>
            <a:ext cx="92400" cy="411825"/>
            <a:chOff x="2070100" y="2563700"/>
            <a:chExt cx="92400" cy="411825"/>
          </a:xfrm>
        </p:grpSpPr>
        <p:cxnSp>
          <p:nvCxnSpPr>
            <p:cNvPr id="625" name="Google Shape;625;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6" name="Google Shape;626;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2"/>
          <p:cNvGrpSpPr/>
          <p:nvPr/>
        </p:nvGrpSpPr>
        <p:grpSpPr>
          <a:xfrm>
            <a:off x="5084922" y="2745191"/>
            <a:ext cx="92400" cy="411825"/>
            <a:chOff x="845575" y="2563700"/>
            <a:chExt cx="92400" cy="411825"/>
          </a:xfrm>
        </p:grpSpPr>
        <p:cxnSp>
          <p:nvCxnSpPr>
            <p:cNvPr id="628" name="Google Shape;628;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29" name="Google Shape;629;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2"/>
          <p:cNvGrpSpPr/>
          <p:nvPr/>
        </p:nvGrpSpPr>
        <p:grpSpPr>
          <a:xfrm rot="10800000">
            <a:off x="6545275" y="3087258"/>
            <a:ext cx="92400" cy="411825"/>
            <a:chOff x="2070100" y="2563700"/>
            <a:chExt cx="92400" cy="411825"/>
          </a:xfrm>
        </p:grpSpPr>
        <p:cxnSp>
          <p:nvCxnSpPr>
            <p:cNvPr id="631" name="Google Shape;631;p32"/>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2" name="Google Shape;632;p32"/>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2"/>
          <p:cNvGrpSpPr/>
          <p:nvPr/>
        </p:nvGrpSpPr>
        <p:grpSpPr>
          <a:xfrm>
            <a:off x="7445308" y="2751768"/>
            <a:ext cx="92400" cy="411825"/>
            <a:chOff x="845575" y="2563700"/>
            <a:chExt cx="92400" cy="411825"/>
          </a:xfrm>
        </p:grpSpPr>
        <p:cxnSp>
          <p:nvCxnSpPr>
            <p:cNvPr id="634" name="Google Shape;634;p32"/>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635" name="Google Shape;635;p32"/>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Stopwatch 66% outline">
            <a:extLst>
              <a:ext uri="{FF2B5EF4-FFF2-40B4-BE49-F238E27FC236}">
                <a16:creationId xmlns:a16="http://schemas.microsoft.com/office/drawing/2014/main" id="{51465599-130F-6037-6EC4-A09EE5A35A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8580" y="598847"/>
            <a:ext cx="605475" cy="605475"/>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p:nvPr>
        </p:nvSpPr>
        <p:spPr>
          <a:xfrm>
            <a:off x="692889" y="647138"/>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Project Flow/Process</a:t>
            </a:r>
            <a:endParaRPr b="0" dirty="0"/>
          </a:p>
        </p:txBody>
      </p:sp>
      <p:graphicFrame>
        <p:nvGraphicFramePr>
          <p:cNvPr id="8" name="Diagram 7">
            <a:extLst>
              <a:ext uri="{FF2B5EF4-FFF2-40B4-BE49-F238E27FC236}">
                <a16:creationId xmlns:a16="http://schemas.microsoft.com/office/drawing/2014/main" id="{3332139B-8101-D47E-DBDB-C59814B7C509}"/>
              </a:ext>
            </a:extLst>
          </p:cNvPr>
          <p:cNvGraphicFramePr/>
          <p:nvPr>
            <p:extLst>
              <p:ext uri="{D42A27DB-BD31-4B8C-83A1-F6EECF244321}">
                <p14:modId xmlns:p14="http://schemas.microsoft.com/office/powerpoint/2010/main" val="1453392520"/>
              </p:ext>
            </p:extLst>
          </p:nvPr>
        </p:nvGraphicFramePr>
        <p:xfrm>
          <a:off x="319087" y="915455"/>
          <a:ext cx="8015287" cy="26339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Rounded Corners 8">
            <a:extLst>
              <a:ext uri="{FF2B5EF4-FFF2-40B4-BE49-F238E27FC236}">
                <a16:creationId xmlns:a16="http://schemas.microsoft.com/office/drawing/2014/main" id="{057F3E49-82AD-F2EB-7E87-5CDCC2A38EC1}"/>
              </a:ext>
            </a:extLst>
          </p:cNvPr>
          <p:cNvSpPr/>
          <p:nvPr/>
        </p:nvSpPr>
        <p:spPr>
          <a:xfrm>
            <a:off x="692889" y="3305908"/>
            <a:ext cx="1249535" cy="1034401"/>
          </a:xfrm>
          <a:prstGeom prst="roundRect">
            <a:avLst/>
          </a:prstGeom>
          <a:solidFill>
            <a:srgbClr val="EB5600">
              <a:lumMod val="20000"/>
              <a:lumOff val="80000"/>
              <a:alpha val="93000"/>
            </a:srgbClr>
          </a:solidFill>
          <a:ln w="25400" cap="flat" cmpd="sng" algn="ctr">
            <a:solidFill>
              <a:srgbClr val="595959"/>
            </a:solidFill>
            <a:prstDash val="solid"/>
          </a:ln>
          <a:effectLst/>
        </p:spPr>
        <p:txBody>
          <a:bodyPr spcFirstLastPara="0" vert="horz" wrap="square" lIns="16510" tIns="16510" rIns="16510" bIns="16510" numCol="1" spcCol="1270" anchor="ctr" anchorCtr="0">
            <a:noAutofit/>
          </a:bodyPr>
          <a:lstStyle/>
          <a:p>
            <a:r>
              <a:rPr lang="en-GB" sz="1000" dirty="0">
                <a:solidFill>
                  <a:schemeClr val="accent6">
                    <a:lumMod val="50000"/>
                  </a:schemeClr>
                </a:solidFill>
              </a:rPr>
              <a:t>- Develop Project Charter</a:t>
            </a:r>
          </a:p>
          <a:p>
            <a:r>
              <a:rPr lang="en-GB" sz="1000" dirty="0">
                <a:solidFill>
                  <a:schemeClr val="accent6">
                    <a:lumMod val="50000"/>
                  </a:schemeClr>
                </a:solidFill>
              </a:rPr>
              <a:t>- Develop Preliminary Project Scope Statement</a:t>
            </a:r>
            <a:endParaRPr lang="en-US" sz="1000" dirty="0">
              <a:solidFill>
                <a:schemeClr val="accent6">
                  <a:lumMod val="50000"/>
                </a:schemeClr>
              </a:solidFill>
            </a:endParaRPr>
          </a:p>
        </p:txBody>
      </p:sp>
      <p:sp>
        <p:nvSpPr>
          <p:cNvPr id="10" name="Rectangle: Rounded Corners 9">
            <a:extLst>
              <a:ext uri="{FF2B5EF4-FFF2-40B4-BE49-F238E27FC236}">
                <a16:creationId xmlns:a16="http://schemas.microsoft.com/office/drawing/2014/main" id="{DA75D269-7D2E-398F-8973-0193E3C9D361}"/>
              </a:ext>
            </a:extLst>
          </p:cNvPr>
          <p:cNvSpPr/>
          <p:nvPr/>
        </p:nvSpPr>
        <p:spPr>
          <a:xfrm>
            <a:off x="2131797" y="3305908"/>
            <a:ext cx="1417590" cy="1471697"/>
          </a:xfrm>
          <a:prstGeom prst="roundRect">
            <a:avLst/>
          </a:prstGeom>
          <a:solidFill>
            <a:srgbClr val="1A9988">
              <a:lumMod val="20000"/>
              <a:lumOff val="80000"/>
            </a:srgbClr>
          </a:solidFill>
          <a:ln w="25400" cap="flat" cmpd="sng" algn="ctr">
            <a:solidFill>
              <a:schemeClr val="accent1"/>
            </a:solidFill>
            <a:prstDash val="solid"/>
          </a:ln>
          <a:effectLst/>
        </p:spPr>
        <p:txBody>
          <a:bodyPr spcFirstLastPara="0" vert="horz" wrap="square" lIns="16510" tIns="16510" rIns="16510" bIns="16510" numCol="1" spcCol="1270" anchor="ctr" anchorCtr="0">
            <a:noAutofit/>
          </a:bodyPr>
          <a:lstStyle/>
          <a:p>
            <a:r>
              <a:rPr lang="en-GB" sz="1000" dirty="0">
                <a:solidFill>
                  <a:schemeClr val="accent2">
                    <a:lumMod val="75000"/>
                  </a:schemeClr>
                </a:solidFill>
              </a:rPr>
              <a:t>- Define Scope</a:t>
            </a:r>
          </a:p>
          <a:p>
            <a:r>
              <a:rPr lang="en-GB" sz="1000" dirty="0">
                <a:solidFill>
                  <a:schemeClr val="accent2">
                    <a:lumMod val="75000"/>
                  </a:schemeClr>
                </a:solidFill>
              </a:rPr>
              <a:t>- Develop Project Schedule</a:t>
            </a:r>
          </a:p>
          <a:p>
            <a:r>
              <a:rPr lang="en-GB" sz="1000" dirty="0">
                <a:solidFill>
                  <a:schemeClr val="accent2">
                    <a:lumMod val="75000"/>
                  </a:schemeClr>
                </a:solidFill>
              </a:rPr>
              <a:t>- Develop Risk Plans</a:t>
            </a:r>
          </a:p>
          <a:p>
            <a:r>
              <a:rPr lang="en-GB" sz="1000" dirty="0">
                <a:solidFill>
                  <a:schemeClr val="accent2">
                    <a:lumMod val="75000"/>
                  </a:schemeClr>
                </a:solidFill>
              </a:rPr>
              <a:t>- Develop Financial Plan</a:t>
            </a:r>
          </a:p>
          <a:p>
            <a:r>
              <a:rPr lang="en-GB" sz="1000" dirty="0">
                <a:solidFill>
                  <a:schemeClr val="accent2">
                    <a:lumMod val="75000"/>
                  </a:schemeClr>
                </a:solidFill>
              </a:rPr>
              <a:t>- Develop Project Management Plan</a:t>
            </a:r>
          </a:p>
        </p:txBody>
      </p:sp>
      <p:sp>
        <p:nvSpPr>
          <p:cNvPr id="12" name="Rectangle: Rounded Corners 11">
            <a:extLst>
              <a:ext uri="{FF2B5EF4-FFF2-40B4-BE49-F238E27FC236}">
                <a16:creationId xmlns:a16="http://schemas.microsoft.com/office/drawing/2014/main" id="{505A8BFE-3F10-F6BF-67EF-B5DDEF48F83E}"/>
              </a:ext>
            </a:extLst>
          </p:cNvPr>
          <p:cNvSpPr/>
          <p:nvPr/>
        </p:nvSpPr>
        <p:spPr>
          <a:xfrm>
            <a:off x="3738760" y="3317631"/>
            <a:ext cx="1487929" cy="1719685"/>
          </a:xfrm>
          <a:prstGeom prst="roundRect">
            <a:avLst/>
          </a:prstGeom>
          <a:solidFill>
            <a:srgbClr val="84EAB5"/>
          </a:solidFill>
          <a:ln w="25400" cap="flat" cmpd="sng" algn="ctr">
            <a:solidFill>
              <a:srgbClr val="595959">
                <a:hueOff val="0"/>
                <a:satOff val="0"/>
                <a:lumOff val="0"/>
                <a:alphaOff val="0"/>
              </a:srgbClr>
            </a:solidFill>
            <a:prstDash val="solid"/>
          </a:ln>
          <a:effectLst/>
        </p:spPr>
        <p:txBody>
          <a:bodyPr spcFirstLastPara="0" vert="horz" wrap="square" lIns="16510" tIns="16510" rIns="16510" bIns="16510" numCol="1" spcCol="1270" anchor="ctr" anchorCtr="0">
            <a:noAutofit/>
          </a:bodyPr>
          <a:lstStyle/>
          <a:p>
            <a:r>
              <a:rPr lang="en-GB" sz="1000" dirty="0">
                <a:solidFill>
                  <a:schemeClr val="accent6">
                    <a:lumMod val="10000"/>
                  </a:schemeClr>
                </a:solidFill>
              </a:rPr>
              <a:t>- Acquire Project Team</a:t>
            </a:r>
          </a:p>
          <a:p>
            <a:r>
              <a:rPr lang="en-GB" sz="1000" dirty="0">
                <a:solidFill>
                  <a:schemeClr val="accent6">
                    <a:lumMod val="10000"/>
                  </a:schemeClr>
                </a:solidFill>
              </a:rPr>
              <a:t>- Direct and Manage Project Execution</a:t>
            </a:r>
          </a:p>
          <a:p>
            <a:r>
              <a:rPr lang="en-GB" sz="1000" dirty="0">
                <a:solidFill>
                  <a:schemeClr val="accent6">
                    <a:lumMod val="10000"/>
                  </a:schemeClr>
                </a:solidFill>
              </a:rPr>
              <a:t>- Manage Team Performance</a:t>
            </a:r>
          </a:p>
          <a:p>
            <a:r>
              <a:rPr lang="en-GB" sz="1000" dirty="0">
                <a:solidFill>
                  <a:schemeClr val="accent6">
                    <a:lumMod val="10000"/>
                  </a:schemeClr>
                </a:solidFill>
              </a:rPr>
              <a:t>- Assure Quality</a:t>
            </a:r>
          </a:p>
          <a:p>
            <a:r>
              <a:rPr lang="en-GB" sz="1000" dirty="0">
                <a:solidFill>
                  <a:schemeClr val="accent6">
                    <a:lumMod val="10000"/>
                  </a:schemeClr>
                </a:solidFill>
              </a:rPr>
              <a:t>- Manage Project Communication</a:t>
            </a:r>
          </a:p>
          <a:p>
            <a:r>
              <a:rPr lang="en-GB" sz="1000" dirty="0">
                <a:solidFill>
                  <a:schemeClr val="accent6">
                    <a:lumMod val="10000"/>
                  </a:schemeClr>
                </a:solidFill>
              </a:rPr>
              <a:t>- Contracting with Subcontractors</a:t>
            </a:r>
          </a:p>
        </p:txBody>
      </p:sp>
      <p:sp>
        <p:nvSpPr>
          <p:cNvPr id="14" name="Rectangle: Rounded Corners 13">
            <a:extLst>
              <a:ext uri="{FF2B5EF4-FFF2-40B4-BE49-F238E27FC236}">
                <a16:creationId xmlns:a16="http://schemas.microsoft.com/office/drawing/2014/main" id="{2C7CF47A-BFB9-C96D-1F74-84CA2794F8A7}"/>
              </a:ext>
            </a:extLst>
          </p:cNvPr>
          <p:cNvSpPr/>
          <p:nvPr/>
        </p:nvSpPr>
        <p:spPr>
          <a:xfrm>
            <a:off x="5341214" y="3317631"/>
            <a:ext cx="1670989" cy="1719686"/>
          </a:xfrm>
          <a:prstGeom prst="roundRect">
            <a:avLst/>
          </a:prstGeom>
          <a:solidFill>
            <a:srgbClr val="FFFFFF">
              <a:alpha val="90000"/>
              <a:hueOff val="0"/>
              <a:satOff val="0"/>
              <a:lumOff val="0"/>
              <a:alphaOff val="0"/>
            </a:srgbClr>
          </a:solidFill>
          <a:ln w="25400" cap="flat" cmpd="sng" algn="ctr">
            <a:solidFill>
              <a:srgbClr val="595959">
                <a:hueOff val="0"/>
                <a:satOff val="0"/>
                <a:lumOff val="0"/>
                <a:alphaOff val="0"/>
              </a:srgbClr>
            </a:solidFill>
            <a:prstDash val="solid"/>
          </a:ln>
          <a:effectLst/>
        </p:spPr>
        <p:txBody>
          <a:bodyPr spcFirstLastPara="0" vert="horz" wrap="square" lIns="16510" tIns="16510" rIns="16510" bIns="16510" numCol="1" spcCol="1270" anchor="ctr" anchorCtr="0">
            <a:noAutofit/>
          </a:bodyPr>
          <a:lstStyle/>
          <a:p>
            <a:r>
              <a:rPr lang="en-GB" sz="1000" dirty="0">
                <a:solidFill>
                  <a:schemeClr val="tx1"/>
                </a:solidFill>
              </a:rPr>
              <a:t>- Monitor and Control project</a:t>
            </a:r>
          </a:p>
          <a:p>
            <a:r>
              <a:rPr lang="en-GB" sz="1000" dirty="0">
                <a:solidFill>
                  <a:schemeClr val="tx1"/>
                </a:solidFill>
              </a:rPr>
              <a:t>- Change Control</a:t>
            </a:r>
          </a:p>
          <a:p>
            <a:r>
              <a:rPr lang="en-GB" sz="1000" dirty="0">
                <a:solidFill>
                  <a:schemeClr val="tx1"/>
                </a:solidFill>
              </a:rPr>
              <a:t>- Scope Verification</a:t>
            </a:r>
          </a:p>
          <a:p>
            <a:r>
              <a:rPr lang="en-GB" sz="1000" dirty="0">
                <a:solidFill>
                  <a:schemeClr val="tx1"/>
                </a:solidFill>
              </a:rPr>
              <a:t>- Schedule Control</a:t>
            </a:r>
          </a:p>
          <a:p>
            <a:r>
              <a:rPr lang="en-GB" sz="1000" dirty="0">
                <a:solidFill>
                  <a:schemeClr val="tx1"/>
                </a:solidFill>
              </a:rPr>
              <a:t>- Manage Finances</a:t>
            </a:r>
          </a:p>
          <a:p>
            <a:r>
              <a:rPr lang="en-GB" sz="1000" dirty="0">
                <a:solidFill>
                  <a:schemeClr val="tx1"/>
                </a:solidFill>
              </a:rPr>
              <a:t>- Perform Quality Control</a:t>
            </a:r>
          </a:p>
          <a:p>
            <a:r>
              <a:rPr lang="en-GB" sz="1000" dirty="0">
                <a:solidFill>
                  <a:schemeClr val="tx1"/>
                </a:solidFill>
              </a:rPr>
              <a:t>- Performance Reports</a:t>
            </a:r>
          </a:p>
          <a:p>
            <a:r>
              <a:rPr lang="en-GB" sz="1000" dirty="0">
                <a:solidFill>
                  <a:schemeClr val="tx1"/>
                </a:solidFill>
              </a:rPr>
              <a:t>- Manage Stakeholders</a:t>
            </a:r>
          </a:p>
          <a:p>
            <a:r>
              <a:rPr lang="en-GB" sz="1000" dirty="0">
                <a:solidFill>
                  <a:schemeClr val="tx1"/>
                </a:solidFill>
              </a:rPr>
              <a:t>- Risk Monitoring</a:t>
            </a:r>
          </a:p>
        </p:txBody>
      </p:sp>
      <p:sp>
        <p:nvSpPr>
          <p:cNvPr id="16" name="Rectangle: Rounded Corners 15">
            <a:extLst>
              <a:ext uri="{FF2B5EF4-FFF2-40B4-BE49-F238E27FC236}">
                <a16:creationId xmlns:a16="http://schemas.microsoft.com/office/drawing/2014/main" id="{F2296AE6-7E78-9390-D470-D3A09C12C041}"/>
              </a:ext>
            </a:extLst>
          </p:cNvPr>
          <p:cNvSpPr/>
          <p:nvPr/>
        </p:nvSpPr>
        <p:spPr>
          <a:xfrm>
            <a:off x="7126729" y="3310871"/>
            <a:ext cx="1417590" cy="801224"/>
          </a:xfrm>
          <a:prstGeom prst="roundRect">
            <a:avLst/>
          </a:prstGeom>
          <a:solidFill>
            <a:srgbClr val="FFB3B3">
              <a:alpha val="89804"/>
            </a:srgbClr>
          </a:solidFill>
          <a:ln w="25400" cap="flat" cmpd="sng" algn="ctr">
            <a:solidFill>
              <a:srgbClr val="595959">
                <a:hueOff val="0"/>
                <a:satOff val="0"/>
                <a:lumOff val="0"/>
                <a:alphaOff val="0"/>
              </a:srgbClr>
            </a:solidFill>
            <a:prstDash val="solid"/>
          </a:ln>
          <a:effectLst/>
        </p:spPr>
        <p:txBody>
          <a:bodyPr spcFirstLastPara="0" vert="horz" wrap="square" lIns="16510" tIns="16510" rIns="16510" bIns="16510" numCol="1" spcCol="1270" anchor="ctr" anchorCtr="0">
            <a:noAutofit/>
          </a:bodyPr>
          <a:lstStyle/>
          <a:p>
            <a:r>
              <a:rPr lang="en-GB" sz="1000" dirty="0">
                <a:solidFill>
                  <a:schemeClr val="accent6">
                    <a:lumMod val="10000"/>
                  </a:schemeClr>
                </a:solidFill>
              </a:rPr>
              <a:t>- Close Project</a:t>
            </a:r>
          </a:p>
          <a:p>
            <a:r>
              <a:rPr lang="en-GB" sz="1000" dirty="0">
                <a:solidFill>
                  <a:schemeClr val="accent6">
                    <a:lumMod val="10000"/>
                  </a:schemeClr>
                </a:solidFill>
              </a:rPr>
              <a:t>- Contract Closure</a:t>
            </a:r>
          </a:p>
        </p:txBody>
      </p:sp>
      <p:pic>
        <p:nvPicPr>
          <p:cNvPr id="3" name="Graphic 2" descr="Workflow outline">
            <a:extLst>
              <a:ext uri="{FF2B5EF4-FFF2-40B4-BE49-F238E27FC236}">
                <a16:creationId xmlns:a16="http://schemas.microsoft.com/office/drawing/2014/main" id="{7D1ADD9E-FB71-3D85-4517-CAD11BA4CD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12373" y="606318"/>
            <a:ext cx="684745" cy="684745"/>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678600" y="619575"/>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Calibri" panose="020F0502020204030204" pitchFamily="34" charset="0"/>
                <a:ea typeface="Calibri" panose="020F0502020204030204" pitchFamily="34" charset="0"/>
                <a:cs typeface="Calibri" panose="020F0502020204030204" pitchFamily="34" charset="0"/>
              </a:rPr>
              <a:t>Conception &amp; Initiation</a:t>
            </a:r>
            <a:endParaRPr lang="en-US" b="0" dirty="0">
              <a:latin typeface="Calibri" panose="020F0502020204030204" pitchFamily="34" charset="0"/>
              <a:ea typeface="Calibri" panose="020F0502020204030204" pitchFamily="34" charset="0"/>
              <a:cs typeface="Calibri" panose="020F0502020204030204" pitchFamily="34" charset="0"/>
            </a:endParaRPr>
          </a:p>
        </p:txBody>
      </p:sp>
      <p:sp>
        <p:nvSpPr>
          <p:cNvPr id="241" name="Google Shape;241;p25"/>
          <p:cNvSpPr txBox="1">
            <a:spLocks noGrp="1"/>
          </p:cNvSpPr>
          <p:nvPr>
            <p:ph type="body" idx="1"/>
          </p:nvPr>
        </p:nvSpPr>
        <p:spPr>
          <a:xfrm>
            <a:off x="764510" y="1526850"/>
            <a:ext cx="3893400" cy="152591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100" dirty="0">
                <a:latin typeface="Calibri" panose="020F0502020204030204" pitchFamily="34" charset="0"/>
                <a:ea typeface="Calibri" panose="020F0502020204030204" pitchFamily="34" charset="0"/>
                <a:cs typeface="Calibri" panose="020F0502020204030204" pitchFamily="34" charset="0"/>
              </a:rPr>
              <a:t>The initiation phase marks the beginning of a project. In this phase, high-level decisions are made regarding why a project is needed, whether or not it can be done, and what is needed. It's most often associated with traditional, linear project management methodologies, but the high-level decisions are relevant for projects being managed using any methodology.</a:t>
            </a:r>
          </a:p>
        </p:txBody>
      </p:sp>
      <p:graphicFrame>
        <p:nvGraphicFramePr>
          <p:cNvPr id="3" name="Object 2">
            <a:extLst>
              <a:ext uri="{FF2B5EF4-FFF2-40B4-BE49-F238E27FC236}">
                <a16:creationId xmlns:a16="http://schemas.microsoft.com/office/drawing/2014/main" id="{7D3A3415-8E65-117F-ED90-7D7EE0B6B5CC}"/>
              </a:ext>
            </a:extLst>
          </p:cNvPr>
          <p:cNvGraphicFramePr>
            <a:graphicFrameLocks noChangeAspect="1"/>
          </p:cNvGraphicFramePr>
          <p:nvPr>
            <p:extLst>
              <p:ext uri="{D42A27DB-BD31-4B8C-83A1-F6EECF244321}">
                <p14:modId xmlns:p14="http://schemas.microsoft.com/office/powerpoint/2010/main" val="1404956664"/>
              </p:ext>
            </p:extLst>
          </p:nvPr>
        </p:nvGraphicFramePr>
        <p:xfrm>
          <a:off x="825500" y="4476750"/>
          <a:ext cx="619125" cy="520700"/>
        </p:xfrm>
        <a:graphic>
          <a:graphicData uri="http://schemas.openxmlformats.org/presentationml/2006/ole">
            <mc:AlternateContent xmlns:mc="http://schemas.openxmlformats.org/markup-compatibility/2006">
              <mc:Choice xmlns:v="urn:schemas-microsoft-com:vml" Requires="v">
                <p:oleObj name="Document" showAsIcon="1" r:id="rId4" imgW="619200" imgH="521280" progId="Word.Document.12">
                  <p:embed/>
                </p:oleObj>
              </mc:Choice>
              <mc:Fallback>
                <p:oleObj name="Document" showAsIcon="1" r:id="rId4" imgW="619200" imgH="521280" progId="Word.Document.12">
                  <p:embed/>
                  <p:pic>
                    <p:nvPicPr>
                      <p:cNvPr id="0" name=""/>
                      <p:cNvPicPr/>
                      <p:nvPr/>
                    </p:nvPicPr>
                    <p:blipFill>
                      <a:blip r:embed="rId5"/>
                      <a:stretch>
                        <a:fillRect/>
                      </a:stretch>
                    </p:blipFill>
                    <p:spPr>
                      <a:xfrm>
                        <a:off x="825500" y="4476750"/>
                        <a:ext cx="619125" cy="5207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80D86303-198D-E8C7-4E90-B239AE136613}"/>
              </a:ext>
            </a:extLst>
          </p:cNvPr>
          <p:cNvGraphicFramePr>
            <a:graphicFrameLocks noChangeAspect="1"/>
          </p:cNvGraphicFramePr>
          <p:nvPr>
            <p:extLst>
              <p:ext uri="{D42A27DB-BD31-4B8C-83A1-F6EECF244321}">
                <p14:modId xmlns:p14="http://schemas.microsoft.com/office/powerpoint/2010/main" val="2771411249"/>
              </p:ext>
            </p:extLst>
          </p:nvPr>
        </p:nvGraphicFramePr>
        <p:xfrm>
          <a:off x="1831975" y="4476750"/>
          <a:ext cx="619125" cy="520700"/>
        </p:xfrm>
        <a:graphic>
          <a:graphicData uri="http://schemas.openxmlformats.org/presentationml/2006/ole">
            <mc:AlternateContent xmlns:mc="http://schemas.openxmlformats.org/markup-compatibility/2006">
              <mc:Choice xmlns:v="urn:schemas-microsoft-com:vml" Requires="v">
                <p:oleObj name="Document" showAsIcon="1" r:id="rId6" imgW="619200" imgH="521280" progId="Word.Document.12">
                  <p:embed/>
                </p:oleObj>
              </mc:Choice>
              <mc:Fallback>
                <p:oleObj name="Document" showAsIcon="1" r:id="rId6" imgW="619200" imgH="521280" progId="Word.Document.12">
                  <p:embed/>
                  <p:pic>
                    <p:nvPicPr>
                      <p:cNvPr id="0" name=""/>
                      <p:cNvPicPr/>
                      <p:nvPr/>
                    </p:nvPicPr>
                    <p:blipFill>
                      <a:blip r:embed="rId7"/>
                      <a:stretch>
                        <a:fillRect/>
                      </a:stretch>
                    </p:blipFill>
                    <p:spPr>
                      <a:xfrm>
                        <a:off x="1831975" y="4476750"/>
                        <a:ext cx="619125" cy="5207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4B860E52-118F-5344-C60D-BEEF3E614BBC}"/>
              </a:ext>
            </a:extLst>
          </p:cNvPr>
          <p:cNvSpPr txBox="1"/>
          <p:nvPr/>
        </p:nvSpPr>
        <p:spPr>
          <a:xfrm>
            <a:off x="764510" y="3220750"/>
            <a:ext cx="2752725" cy="769441"/>
          </a:xfrm>
          <a:prstGeom prst="rect">
            <a:avLst/>
          </a:prstGeom>
          <a:noFill/>
        </p:spPr>
        <p:txBody>
          <a:bodyPr wrap="square" rtlCol="0">
            <a:spAutoFit/>
          </a:bodyPr>
          <a:lstStyle/>
          <a:p>
            <a:r>
              <a:rPr lang="en-CA" sz="1100" b="1" dirty="0">
                <a:latin typeface="Calibri" panose="020F0502020204030204" pitchFamily="34" charset="0"/>
                <a:ea typeface="Calibri" panose="020F0502020204030204" pitchFamily="34" charset="0"/>
                <a:cs typeface="Calibri" panose="020F0502020204030204" pitchFamily="34" charset="0"/>
              </a:rPr>
              <a:t>Documents and their state  - per phase</a:t>
            </a:r>
          </a:p>
          <a:p>
            <a:r>
              <a:rPr lang="en-CA" sz="1100" dirty="0">
                <a:latin typeface="Calibri" panose="020F0502020204030204" pitchFamily="34" charset="0"/>
                <a:ea typeface="Calibri" panose="020F0502020204030204" pitchFamily="34" charset="0"/>
                <a:cs typeface="Calibri" panose="020F0502020204030204" pitchFamily="34" charset="0"/>
              </a:rPr>
              <a:t> </a:t>
            </a:r>
          </a:p>
          <a:p>
            <a:r>
              <a:rPr lang="en-CA" sz="1100" dirty="0">
                <a:latin typeface="Calibri" panose="020F0502020204030204" pitchFamily="34" charset="0"/>
                <a:ea typeface="Calibri" panose="020F0502020204030204" pitchFamily="34" charset="0"/>
                <a:cs typeface="Calibri" panose="020F0502020204030204" pitchFamily="34" charset="0"/>
              </a:rPr>
              <a:t>- Business Case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p>
          <a:p>
            <a:r>
              <a:rPr lang="en-CA" sz="1100" dirty="0">
                <a:latin typeface="Calibri" panose="020F0502020204030204" pitchFamily="34" charset="0"/>
                <a:ea typeface="Calibri" panose="020F0502020204030204" pitchFamily="34" charset="0"/>
                <a:cs typeface="Calibri" panose="020F0502020204030204" pitchFamily="34" charset="0"/>
              </a:rPr>
              <a:t>- Project charter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p>
        </p:txBody>
      </p:sp>
      <p:pic>
        <p:nvPicPr>
          <p:cNvPr id="7" name="Picture 6" descr="A group of people sitting around a table&#10;&#10;Description automatically generated with low confidence">
            <a:extLst>
              <a:ext uri="{FF2B5EF4-FFF2-40B4-BE49-F238E27FC236}">
                <a16:creationId xmlns:a16="http://schemas.microsoft.com/office/drawing/2014/main" id="{39260CFB-6A1E-CC25-E507-089387493E1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881563" y="1419224"/>
            <a:ext cx="3497927" cy="2657475"/>
          </a:xfrm>
          <a:prstGeom prst="rect">
            <a:avLst/>
          </a:prstGeom>
        </p:spPr>
      </p:pic>
      <p:pic>
        <p:nvPicPr>
          <p:cNvPr id="6" name="Graphic 5" descr="Group brainstorm outline">
            <a:extLst>
              <a:ext uri="{FF2B5EF4-FFF2-40B4-BE49-F238E27FC236}">
                <a16:creationId xmlns:a16="http://schemas.microsoft.com/office/drawing/2014/main" id="{6AA892F4-7C4C-3DCE-534B-27254679D9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07337" y="530760"/>
            <a:ext cx="746413" cy="746413"/>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40500" y="551450"/>
            <a:ext cx="3831500" cy="1034400"/>
          </a:xfrm>
          <a:prstGeom prst="rect">
            <a:avLst/>
          </a:prstGeom>
        </p:spPr>
        <p:txBody>
          <a:bodyPr spcFirstLastPara="1" wrap="square" lIns="91425" tIns="91425" rIns="91425" bIns="91425" anchor="t" anchorCtr="0">
            <a:noAutofit/>
          </a:bodyPr>
          <a:lstStyle/>
          <a:p>
            <a:pPr lvl="0"/>
            <a:r>
              <a:rPr lang="en-CA" dirty="0">
                <a:solidFill>
                  <a:schemeClr val="accent6">
                    <a:lumMod val="10000"/>
                  </a:schemeClr>
                </a:solidFill>
              </a:rPr>
              <a:t>Definition &amp; Planning </a:t>
            </a:r>
          </a:p>
        </p:txBody>
      </p:sp>
      <p:sp>
        <p:nvSpPr>
          <p:cNvPr id="248" name="Google Shape;248;p26"/>
          <p:cNvSpPr txBox="1">
            <a:spLocks noGrp="1"/>
          </p:cNvSpPr>
          <p:nvPr>
            <p:ph type="body" idx="1"/>
          </p:nvPr>
        </p:nvSpPr>
        <p:spPr>
          <a:xfrm>
            <a:off x="740501" y="1240217"/>
            <a:ext cx="6399722" cy="1034400"/>
          </a:xfrm>
          <a:prstGeom prst="rect">
            <a:avLst/>
          </a:prstGeom>
        </p:spPr>
        <p:txBody>
          <a:bodyPr spcFirstLastPara="1" wrap="square" lIns="91425" tIns="91425" rIns="91425" bIns="91425" anchor="t" anchorCtr="0">
            <a:noAutofit/>
          </a:bodyPr>
          <a:lstStyle/>
          <a:p>
            <a:pPr marL="0" lvl="0" indent="0" algn="just" rtl="0">
              <a:spcBef>
                <a:spcPts val="0"/>
              </a:spcBef>
              <a:buNone/>
            </a:pPr>
            <a:r>
              <a:rPr lang="en-GB" sz="1100" dirty="0">
                <a:latin typeface="Calibri" panose="020F0502020204030204" pitchFamily="34" charset="0"/>
                <a:ea typeface="Calibri" panose="020F0502020204030204" pitchFamily="34" charset="0"/>
                <a:cs typeface="Calibri" panose="020F0502020204030204" pitchFamily="34" charset="0"/>
              </a:rPr>
              <a:t>Initiation is followed by ‘defining and planning’, from mapping out the scope to developing a schedule and working out the cost. There are two methods of planning and setting goals for projects that are popular with project managers </a:t>
            </a:r>
          </a:p>
          <a:p>
            <a:pPr marL="0" lvl="0" indent="0" algn="just" rtl="0">
              <a:spcBef>
                <a:spcPts val="0"/>
              </a:spcBef>
              <a:buNone/>
            </a:pPr>
            <a:endParaRPr lang="en-GB" sz="1100" dirty="0">
              <a:latin typeface="Calibri" panose="020F0502020204030204" pitchFamily="34" charset="0"/>
              <a:ea typeface="Calibri" panose="020F0502020204030204" pitchFamily="34" charset="0"/>
              <a:cs typeface="Calibri" panose="020F0502020204030204" pitchFamily="34" charset="0"/>
            </a:endParaRPr>
          </a:p>
          <a:p>
            <a:pPr marL="0" indent="0" algn="just">
              <a:buNone/>
            </a:pPr>
            <a:r>
              <a:rPr lang="en-GB" sz="1100" dirty="0">
                <a:latin typeface="Calibri" panose="020F0502020204030204" pitchFamily="34" charset="0"/>
                <a:ea typeface="Calibri" panose="020F0502020204030204" pitchFamily="34" charset="0"/>
                <a:cs typeface="Calibri" panose="020F0502020204030204" pitchFamily="34" charset="0"/>
              </a:rPr>
              <a:t>- SMART (Specific, Measurable, Attainable, Realistic and Timely)</a:t>
            </a:r>
          </a:p>
          <a:p>
            <a:pPr marL="0" lvl="0" indent="0" algn="just" rtl="0">
              <a:spcBef>
                <a:spcPts val="0"/>
              </a:spcBef>
              <a:buNone/>
            </a:pPr>
            <a:r>
              <a:rPr lang="en-GB" sz="1100" dirty="0">
                <a:latin typeface="Calibri" panose="020F0502020204030204" pitchFamily="34" charset="0"/>
                <a:ea typeface="Calibri" panose="020F0502020204030204" pitchFamily="34" charset="0"/>
                <a:cs typeface="Calibri" panose="020F0502020204030204" pitchFamily="34" charset="0"/>
              </a:rPr>
              <a:t>- CLEAR (Collaborative, Limited, Emotional, Appreciable and Refinable)</a:t>
            </a:r>
          </a:p>
          <a:p>
            <a:pPr marL="0" lvl="0" indent="0" algn="just" rtl="0">
              <a:spcBef>
                <a:spcPts val="0"/>
              </a:spcBef>
              <a:buNone/>
            </a:pPr>
            <a:endParaRPr lang="en-GB" sz="1000" dirty="0"/>
          </a:p>
          <a:p>
            <a:pPr marL="0" lvl="0" indent="0" algn="just" rtl="0">
              <a:spcBef>
                <a:spcPts val="0"/>
              </a:spcBef>
              <a:buNone/>
            </a:pPr>
            <a:endParaRPr lang="en-GB" sz="1000" dirty="0"/>
          </a:p>
          <a:p>
            <a:pPr marL="0" lvl="0" indent="0" algn="just" rtl="0">
              <a:spcBef>
                <a:spcPts val="0"/>
              </a:spcBef>
              <a:buNone/>
            </a:pPr>
            <a:endParaRPr lang="en-GB" sz="1000" dirty="0"/>
          </a:p>
        </p:txBody>
      </p:sp>
      <p:graphicFrame>
        <p:nvGraphicFramePr>
          <p:cNvPr id="9" name="Object 8">
            <a:extLst>
              <a:ext uri="{FF2B5EF4-FFF2-40B4-BE49-F238E27FC236}">
                <a16:creationId xmlns:a16="http://schemas.microsoft.com/office/drawing/2014/main" id="{376B5FB3-C96F-28A4-C52C-25AAC4C00192}"/>
              </a:ext>
            </a:extLst>
          </p:cNvPr>
          <p:cNvGraphicFramePr>
            <a:graphicFrameLocks noChangeAspect="1"/>
          </p:cNvGraphicFramePr>
          <p:nvPr>
            <p:extLst>
              <p:ext uri="{D42A27DB-BD31-4B8C-83A1-F6EECF244321}">
                <p14:modId xmlns:p14="http://schemas.microsoft.com/office/powerpoint/2010/main" val="1397756931"/>
              </p:ext>
            </p:extLst>
          </p:nvPr>
        </p:nvGraphicFramePr>
        <p:xfrm>
          <a:off x="1289711" y="4575985"/>
          <a:ext cx="651162" cy="549418"/>
        </p:xfrm>
        <a:graphic>
          <a:graphicData uri="http://schemas.openxmlformats.org/presentationml/2006/ole">
            <mc:AlternateContent xmlns:mc="http://schemas.openxmlformats.org/markup-compatibility/2006">
              <mc:Choice xmlns:v="urn:schemas-microsoft-com:vml" Requires="v">
                <p:oleObj name="Document" showAsIcon="1" r:id="rId4" imgW="914400" imgH="771792" progId="Word.Document.12">
                  <p:embed/>
                </p:oleObj>
              </mc:Choice>
              <mc:Fallback>
                <p:oleObj name="Document" showAsIcon="1" r:id="rId4" imgW="914400" imgH="771792" progId="Word.Document.12">
                  <p:embed/>
                  <p:pic>
                    <p:nvPicPr>
                      <p:cNvPr id="0" name=""/>
                      <p:cNvPicPr/>
                      <p:nvPr/>
                    </p:nvPicPr>
                    <p:blipFill>
                      <a:blip r:embed="rId5"/>
                      <a:stretch>
                        <a:fillRect/>
                      </a:stretch>
                    </p:blipFill>
                    <p:spPr>
                      <a:xfrm>
                        <a:off x="1289711" y="4575985"/>
                        <a:ext cx="651162" cy="549418"/>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33D7822-3D30-1BC9-BAAE-AFC60E6BB6F4}"/>
              </a:ext>
            </a:extLst>
          </p:cNvPr>
          <p:cNvGraphicFramePr>
            <a:graphicFrameLocks noChangeAspect="1"/>
          </p:cNvGraphicFramePr>
          <p:nvPr>
            <p:extLst>
              <p:ext uri="{D42A27DB-BD31-4B8C-83A1-F6EECF244321}">
                <p14:modId xmlns:p14="http://schemas.microsoft.com/office/powerpoint/2010/main" val="3030192898"/>
              </p:ext>
            </p:extLst>
          </p:nvPr>
        </p:nvGraphicFramePr>
        <p:xfrm>
          <a:off x="1940873" y="4575985"/>
          <a:ext cx="651162" cy="549418"/>
        </p:xfrm>
        <a:graphic>
          <a:graphicData uri="http://schemas.openxmlformats.org/presentationml/2006/ole">
            <mc:AlternateContent xmlns:mc="http://schemas.openxmlformats.org/markup-compatibility/2006">
              <mc:Choice xmlns:v="urn:schemas-microsoft-com:vml" Requires="v">
                <p:oleObj name="Document" showAsIcon="1" r:id="rId6" imgW="914400" imgH="771792" progId="Word.Document.8">
                  <p:embed/>
                </p:oleObj>
              </mc:Choice>
              <mc:Fallback>
                <p:oleObj name="Document" showAsIcon="1" r:id="rId6" imgW="914400" imgH="771792" progId="Word.Document.8">
                  <p:embed/>
                  <p:pic>
                    <p:nvPicPr>
                      <p:cNvPr id="6" name="Object 5">
                        <a:extLst>
                          <a:ext uri="{FF2B5EF4-FFF2-40B4-BE49-F238E27FC236}">
                            <a16:creationId xmlns:a16="http://schemas.microsoft.com/office/drawing/2014/main" id="{1078DA94-D35C-4C45-53D8-40DF1A8E83E6}"/>
                          </a:ext>
                        </a:extLst>
                      </p:cNvPr>
                      <p:cNvPicPr/>
                      <p:nvPr/>
                    </p:nvPicPr>
                    <p:blipFill>
                      <a:blip r:embed="rId7"/>
                      <a:stretch>
                        <a:fillRect/>
                      </a:stretch>
                    </p:blipFill>
                    <p:spPr>
                      <a:xfrm>
                        <a:off x="1940873" y="4575985"/>
                        <a:ext cx="651162" cy="54941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AB75614B-32FC-22B4-9145-22AB982A2AC5}"/>
              </a:ext>
            </a:extLst>
          </p:cNvPr>
          <p:cNvGraphicFramePr>
            <a:graphicFrameLocks noChangeAspect="1"/>
          </p:cNvGraphicFramePr>
          <p:nvPr>
            <p:extLst>
              <p:ext uri="{D42A27DB-BD31-4B8C-83A1-F6EECF244321}">
                <p14:modId xmlns:p14="http://schemas.microsoft.com/office/powerpoint/2010/main" val="2339851607"/>
              </p:ext>
            </p:extLst>
          </p:nvPr>
        </p:nvGraphicFramePr>
        <p:xfrm>
          <a:off x="2567759" y="4551679"/>
          <a:ext cx="651161" cy="549416"/>
        </p:xfrm>
        <a:graphic>
          <a:graphicData uri="http://schemas.openxmlformats.org/presentationml/2006/ole">
            <mc:AlternateContent xmlns:mc="http://schemas.openxmlformats.org/markup-compatibility/2006">
              <mc:Choice xmlns:v="urn:schemas-microsoft-com:vml" Requires="v">
                <p:oleObj name="Document" showAsIcon="1" r:id="rId8" imgW="914400" imgH="771792" progId="Word.Document.12">
                  <p:embed/>
                </p:oleObj>
              </mc:Choice>
              <mc:Fallback>
                <p:oleObj name="Document" showAsIcon="1" r:id="rId8" imgW="914400" imgH="771792" progId="Word.Document.12">
                  <p:embed/>
                  <p:pic>
                    <p:nvPicPr>
                      <p:cNvPr id="11" name="Object 10">
                        <a:extLst>
                          <a:ext uri="{FF2B5EF4-FFF2-40B4-BE49-F238E27FC236}">
                            <a16:creationId xmlns:a16="http://schemas.microsoft.com/office/drawing/2014/main" id="{40AA8534-6134-61DE-2F83-C3D207A97C0C}"/>
                          </a:ext>
                        </a:extLst>
                      </p:cNvPr>
                      <p:cNvPicPr/>
                      <p:nvPr/>
                    </p:nvPicPr>
                    <p:blipFill>
                      <a:blip r:embed="rId9"/>
                      <a:stretch>
                        <a:fillRect/>
                      </a:stretch>
                    </p:blipFill>
                    <p:spPr>
                      <a:xfrm>
                        <a:off x="2567759" y="4551679"/>
                        <a:ext cx="651161" cy="549416"/>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F7F6026F-A1F8-05F5-0EF9-6ADFA9249A35}"/>
              </a:ext>
            </a:extLst>
          </p:cNvPr>
          <p:cNvGraphicFramePr>
            <a:graphicFrameLocks noChangeAspect="1"/>
          </p:cNvGraphicFramePr>
          <p:nvPr>
            <p:extLst>
              <p:ext uri="{D42A27DB-BD31-4B8C-83A1-F6EECF244321}">
                <p14:modId xmlns:p14="http://schemas.microsoft.com/office/powerpoint/2010/main" val="3604641954"/>
              </p:ext>
            </p:extLst>
          </p:nvPr>
        </p:nvGraphicFramePr>
        <p:xfrm>
          <a:off x="768350" y="4640263"/>
          <a:ext cx="441325" cy="369887"/>
        </p:xfrm>
        <a:graphic>
          <a:graphicData uri="http://schemas.openxmlformats.org/presentationml/2006/ole">
            <mc:AlternateContent xmlns:mc="http://schemas.openxmlformats.org/markup-compatibility/2006">
              <mc:Choice xmlns:v="urn:schemas-microsoft-com:vml" Requires="v">
                <p:oleObj name="Document" showAsIcon="1" r:id="rId10" imgW="619200" imgH="521280" progId="Word.Document.12">
                  <p:embed/>
                </p:oleObj>
              </mc:Choice>
              <mc:Fallback>
                <p:oleObj name="Document" showAsIcon="1" r:id="rId10" imgW="619200" imgH="521280" progId="Word.Document.12">
                  <p:embed/>
                  <p:pic>
                    <p:nvPicPr>
                      <p:cNvPr id="12" name="Object 11">
                        <a:extLst>
                          <a:ext uri="{FF2B5EF4-FFF2-40B4-BE49-F238E27FC236}">
                            <a16:creationId xmlns:a16="http://schemas.microsoft.com/office/drawing/2014/main" id="{C3DDC133-89FD-A2C4-1C62-118B7A736276}"/>
                          </a:ext>
                        </a:extLst>
                      </p:cNvPr>
                      <p:cNvPicPr/>
                      <p:nvPr/>
                    </p:nvPicPr>
                    <p:blipFill>
                      <a:blip r:embed="rId11"/>
                      <a:stretch>
                        <a:fillRect/>
                      </a:stretch>
                    </p:blipFill>
                    <p:spPr>
                      <a:xfrm>
                        <a:off x="768350" y="4640263"/>
                        <a:ext cx="441325" cy="369887"/>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37BC63B7-C7C7-968F-1A37-22E0FAC642E8}"/>
              </a:ext>
            </a:extLst>
          </p:cNvPr>
          <p:cNvGraphicFramePr>
            <a:graphicFrameLocks noChangeAspect="1"/>
          </p:cNvGraphicFramePr>
          <p:nvPr>
            <p:extLst>
              <p:ext uri="{D42A27DB-BD31-4B8C-83A1-F6EECF244321}">
                <p14:modId xmlns:p14="http://schemas.microsoft.com/office/powerpoint/2010/main" val="1321252249"/>
              </p:ext>
            </p:extLst>
          </p:nvPr>
        </p:nvGraphicFramePr>
        <p:xfrm>
          <a:off x="700080" y="4046317"/>
          <a:ext cx="600386" cy="505361"/>
        </p:xfrm>
        <a:graphic>
          <a:graphicData uri="http://schemas.openxmlformats.org/presentationml/2006/ole">
            <mc:AlternateContent xmlns:mc="http://schemas.openxmlformats.org/markup-compatibility/2006">
              <mc:Choice xmlns:v="urn:schemas-microsoft-com:vml" Requires="v">
                <p:oleObj name="Worksheet" showAsIcon="1" r:id="rId12" imgW="619200" imgH="521280" progId="Excel.Sheet.12">
                  <p:embed/>
                </p:oleObj>
              </mc:Choice>
              <mc:Fallback>
                <p:oleObj name="Worksheet" showAsIcon="1" r:id="rId12" imgW="619200" imgH="521280" progId="Excel.Sheet.12">
                  <p:embed/>
                  <p:pic>
                    <p:nvPicPr>
                      <p:cNvPr id="0" name=""/>
                      <p:cNvPicPr/>
                      <p:nvPr/>
                    </p:nvPicPr>
                    <p:blipFill>
                      <a:blip r:embed="rId13"/>
                      <a:stretch>
                        <a:fillRect/>
                      </a:stretch>
                    </p:blipFill>
                    <p:spPr>
                      <a:xfrm>
                        <a:off x="700080" y="4046317"/>
                        <a:ext cx="600386" cy="505361"/>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A1D6B748-5B41-0E87-76C8-EB2C7B908067}"/>
              </a:ext>
            </a:extLst>
          </p:cNvPr>
          <p:cNvSpPr txBox="1"/>
          <p:nvPr/>
        </p:nvSpPr>
        <p:spPr>
          <a:xfrm>
            <a:off x="662826" y="2500411"/>
            <a:ext cx="2995280" cy="1446550"/>
          </a:xfrm>
          <a:prstGeom prst="rect">
            <a:avLst/>
          </a:prstGeom>
          <a:noFill/>
        </p:spPr>
        <p:txBody>
          <a:bodyPr wrap="square" rtlCol="0">
            <a:spAutoFit/>
          </a:bodyPr>
          <a:lstStyle>
            <a:defPPr marR="0" lvl="0" algn="l" rtl="0">
              <a:lnSpc>
                <a:spcPct val="100000"/>
              </a:lnSpc>
              <a:spcBef>
                <a:spcPts val="0"/>
              </a:spcBef>
              <a:spcAft>
                <a:spcPts val="0"/>
              </a:spcAft>
            </a:defPPr>
            <a:lvl1pPr>
              <a:defRPr sz="1100" b="1">
                <a:latin typeface="Calibri" panose="020F0502020204030204" pitchFamily="34" charset="0"/>
                <a:ea typeface="Calibri" panose="020F0502020204030204" pitchFamily="34" charset="0"/>
                <a:cs typeface="Calibri" panose="020F0502020204030204" pitchFamily="34" charset="0"/>
              </a:defRPr>
            </a:lvl1pPr>
          </a:lstStyle>
          <a:p>
            <a:r>
              <a:rPr lang="en-CA" dirty="0"/>
              <a:t>Documents and their state  - per phase</a:t>
            </a:r>
          </a:p>
          <a:p>
            <a:r>
              <a:rPr lang="en-CA" dirty="0"/>
              <a:t> </a:t>
            </a:r>
          </a:p>
          <a:p>
            <a:r>
              <a:rPr lang="en-CA" dirty="0"/>
              <a:t>- WBS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p>
          <a:p>
            <a:r>
              <a:rPr lang="en-US" dirty="0"/>
              <a:t>- RACI Matrix - </a:t>
            </a:r>
            <a:r>
              <a:rPr lang="en-US" dirty="0">
                <a:solidFill>
                  <a:schemeClr val="accent3">
                    <a:lumMod val="50000"/>
                  </a:schemeClr>
                </a:solidFill>
              </a:rPr>
              <a:t>Initiated</a:t>
            </a:r>
          </a:p>
          <a:p>
            <a:r>
              <a:rPr lang="en-US" dirty="0"/>
              <a:t>- Stakeholder Register - </a:t>
            </a:r>
            <a:r>
              <a:rPr lang="en-US" dirty="0">
                <a:solidFill>
                  <a:schemeClr val="accent3">
                    <a:lumMod val="50000"/>
                  </a:schemeClr>
                </a:solidFill>
              </a:rPr>
              <a:t>Initiated</a:t>
            </a:r>
            <a:endParaRPr lang="en-US" dirty="0"/>
          </a:p>
          <a:p>
            <a:r>
              <a:rPr lang="en-US" dirty="0"/>
              <a:t>- Communication Plan - </a:t>
            </a:r>
            <a:r>
              <a:rPr lang="en-US" dirty="0">
                <a:solidFill>
                  <a:schemeClr val="accent3">
                    <a:lumMod val="50000"/>
                  </a:schemeClr>
                </a:solidFill>
              </a:rPr>
              <a:t>Initiated</a:t>
            </a:r>
            <a:endParaRPr lang="en-US" dirty="0"/>
          </a:p>
          <a:p>
            <a:r>
              <a:rPr lang="en-US" dirty="0"/>
              <a:t>- Cost &amp; Budget - </a:t>
            </a:r>
            <a:r>
              <a:rPr lang="en-US" dirty="0">
                <a:solidFill>
                  <a:schemeClr val="accent3">
                    <a:lumMod val="50000"/>
                  </a:schemeClr>
                </a:solidFill>
              </a:rPr>
              <a:t>Initiated</a:t>
            </a:r>
          </a:p>
          <a:p>
            <a:r>
              <a:rPr lang="en-US" dirty="0"/>
              <a:t>- Resource Work Activities Chart - </a:t>
            </a:r>
            <a:r>
              <a:rPr lang="en-US" dirty="0">
                <a:solidFill>
                  <a:schemeClr val="accent3">
                    <a:lumMod val="50000"/>
                  </a:schemeClr>
                </a:solidFill>
              </a:rPr>
              <a:t>Initiated</a:t>
            </a:r>
            <a:endParaRPr lang="en-US" dirty="0"/>
          </a:p>
        </p:txBody>
      </p:sp>
      <p:graphicFrame>
        <p:nvGraphicFramePr>
          <p:cNvPr id="5" name="Object 4">
            <a:extLst>
              <a:ext uri="{FF2B5EF4-FFF2-40B4-BE49-F238E27FC236}">
                <a16:creationId xmlns:a16="http://schemas.microsoft.com/office/drawing/2014/main" id="{061D68FB-71DA-C7D7-7ED0-7A2D15E07D23}"/>
              </a:ext>
            </a:extLst>
          </p:cNvPr>
          <p:cNvGraphicFramePr>
            <a:graphicFrameLocks noChangeAspect="1"/>
          </p:cNvGraphicFramePr>
          <p:nvPr>
            <p:extLst>
              <p:ext uri="{D42A27DB-BD31-4B8C-83A1-F6EECF244321}">
                <p14:modId xmlns:p14="http://schemas.microsoft.com/office/powerpoint/2010/main" val="578980789"/>
              </p:ext>
            </p:extLst>
          </p:nvPr>
        </p:nvGraphicFramePr>
        <p:xfrm>
          <a:off x="1977694" y="4046317"/>
          <a:ext cx="995762" cy="429284"/>
        </p:xfrm>
        <a:graphic>
          <a:graphicData uri="http://schemas.openxmlformats.org/presentationml/2006/ole">
            <mc:AlternateContent xmlns:mc="http://schemas.openxmlformats.org/markup-compatibility/2006">
              <mc:Choice xmlns:v="urn:schemas-microsoft-com:vml" Requires="v">
                <p:oleObj name="Packager Shell Object" showAsIcon="1" r:id="rId14" imgW="879120" imgH="352800" progId="Package">
                  <p:embed/>
                </p:oleObj>
              </mc:Choice>
              <mc:Fallback>
                <p:oleObj name="Packager Shell Object" showAsIcon="1" r:id="rId14" imgW="879120" imgH="352800" progId="Package">
                  <p:embed/>
                  <p:pic>
                    <p:nvPicPr>
                      <p:cNvPr id="0" name=""/>
                      <p:cNvPicPr/>
                      <p:nvPr/>
                    </p:nvPicPr>
                    <p:blipFill>
                      <a:blip r:embed="rId15"/>
                      <a:stretch>
                        <a:fillRect/>
                      </a:stretch>
                    </p:blipFill>
                    <p:spPr>
                      <a:xfrm>
                        <a:off x="1977694" y="4046317"/>
                        <a:ext cx="995762" cy="42928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29464F1B-C5C9-2146-EF38-4A9C1BE06768}"/>
              </a:ext>
            </a:extLst>
          </p:cNvPr>
          <p:cNvGraphicFramePr>
            <a:graphicFrameLocks noChangeAspect="1"/>
          </p:cNvGraphicFramePr>
          <p:nvPr>
            <p:extLst>
              <p:ext uri="{D42A27DB-BD31-4B8C-83A1-F6EECF244321}">
                <p14:modId xmlns:p14="http://schemas.microsoft.com/office/powerpoint/2010/main" val="3337844240"/>
              </p:ext>
            </p:extLst>
          </p:nvPr>
        </p:nvGraphicFramePr>
        <p:xfrm>
          <a:off x="1319415" y="4029989"/>
          <a:ext cx="736530" cy="649578"/>
        </p:xfrm>
        <a:graphic>
          <a:graphicData uri="http://schemas.openxmlformats.org/presentationml/2006/ole">
            <mc:AlternateContent xmlns:mc="http://schemas.openxmlformats.org/markup-compatibility/2006">
              <mc:Choice xmlns:v="urn:schemas-microsoft-com:vml" Requires="v">
                <p:oleObj name="Worksheet" showAsIcon="1" r:id="rId16" imgW="914535" imgH="806349" progId="Excel.Sheet.12">
                  <p:embed/>
                </p:oleObj>
              </mc:Choice>
              <mc:Fallback>
                <p:oleObj name="Worksheet" showAsIcon="1" r:id="rId16" imgW="914535" imgH="806349" progId="Excel.Sheet.12">
                  <p:embed/>
                  <p:pic>
                    <p:nvPicPr>
                      <p:cNvPr id="0" name=""/>
                      <p:cNvPicPr/>
                      <p:nvPr/>
                    </p:nvPicPr>
                    <p:blipFill>
                      <a:blip r:embed="rId17"/>
                      <a:stretch>
                        <a:fillRect/>
                      </a:stretch>
                    </p:blipFill>
                    <p:spPr>
                      <a:xfrm>
                        <a:off x="1319415" y="4029989"/>
                        <a:ext cx="736530" cy="649578"/>
                      </a:xfrm>
                      <a:prstGeom prst="rect">
                        <a:avLst/>
                      </a:prstGeom>
                    </p:spPr>
                  </p:pic>
                </p:oleObj>
              </mc:Fallback>
            </mc:AlternateContent>
          </a:graphicData>
        </a:graphic>
      </p:graphicFrame>
      <p:pic>
        <p:nvPicPr>
          <p:cNvPr id="8" name="Picture 7" descr="A group of people drawing on a white board&#10;&#10;Description automatically generated with low confidence">
            <a:extLst>
              <a:ext uri="{FF2B5EF4-FFF2-40B4-BE49-F238E27FC236}">
                <a16:creationId xmlns:a16="http://schemas.microsoft.com/office/drawing/2014/main" id="{F538D0FC-B3F4-2AD6-0697-551ED5D03D5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5157086" y="2061240"/>
            <a:ext cx="3324088" cy="2182818"/>
          </a:xfrm>
          <a:prstGeom prst="rect">
            <a:avLst/>
          </a:prstGeom>
        </p:spPr>
      </p:pic>
      <p:pic>
        <p:nvPicPr>
          <p:cNvPr id="4" name="Graphic 3" descr="List outline">
            <a:extLst>
              <a:ext uri="{FF2B5EF4-FFF2-40B4-BE49-F238E27FC236}">
                <a16:creationId xmlns:a16="http://schemas.microsoft.com/office/drawing/2014/main" id="{CA29CD37-6CE3-5051-AB03-C4F6797CC7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66369" y="2963384"/>
            <a:ext cx="621910" cy="621910"/>
          </a:xfrm>
          <a:prstGeom prst="rect">
            <a:avLst/>
          </a:prstGeom>
        </p:spPr>
      </p:pic>
      <p:pic>
        <p:nvPicPr>
          <p:cNvPr id="10" name="Graphic 9" descr="Head with gears outline">
            <a:extLst>
              <a:ext uri="{FF2B5EF4-FFF2-40B4-BE49-F238E27FC236}">
                <a16:creationId xmlns:a16="http://schemas.microsoft.com/office/drawing/2014/main" id="{CD87CCF5-945E-7228-3741-47543604573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70010" y="562468"/>
            <a:ext cx="711164" cy="711164"/>
          </a:xfrm>
          <a:prstGeom prst="rect">
            <a:avLst/>
          </a:prstGeom>
        </p:spPr>
      </p:pic>
      <p:sp>
        <p:nvSpPr>
          <p:cNvPr id="2" name="Rectangle: Rounded Corners 1">
            <a:hlinkClick r:id="rId24"/>
            <a:extLst>
              <a:ext uri="{FF2B5EF4-FFF2-40B4-BE49-F238E27FC236}">
                <a16:creationId xmlns:a16="http://schemas.microsoft.com/office/drawing/2014/main" id="{B0049551-F5CF-C0E9-0068-BFE543948CDE}"/>
              </a:ext>
            </a:extLst>
          </p:cNvPr>
          <p:cNvSpPr/>
          <p:nvPr/>
        </p:nvSpPr>
        <p:spPr>
          <a:xfrm>
            <a:off x="3086103" y="3982263"/>
            <a:ext cx="1708518" cy="41549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CA" dirty="0">
                <a:latin typeface="Lato" panose="020F0502020204030203" pitchFamily="34" charset="0"/>
                <a:ea typeface="Lato" panose="020F0502020204030203" pitchFamily="34" charset="0"/>
                <a:cs typeface="Lato" panose="020F0502020204030203" pitchFamily="34" charset="0"/>
              </a:rPr>
              <a:t>MS Project Link</a:t>
            </a:r>
          </a:p>
        </p:txBody>
      </p:sp>
    </p:spTree>
    <p:extLst>
      <p:ext uri="{BB962C8B-B14F-4D97-AF65-F5344CB8AC3E}">
        <p14:creationId xmlns:p14="http://schemas.microsoft.com/office/powerpoint/2010/main" val="3771605166"/>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40500" y="551450"/>
            <a:ext cx="3831500" cy="1034400"/>
          </a:xfrm>
          <a:prstGeom prst="rect">
            <a:avLst/>
          </a:prstGeom>
        </p:spPr>
        <p:txBody>
          <a:bodyPr spcFirstLastPara="1" wrap="square" lIns="91425" tIns="91425" rIns="91425" bIns="91425" anchor="t" anchorCtr="0">
            <a:noAutofit/>
          </a:bodyPr>
          <a:lstStyle/>
          <a:p>
            <a:pPr lvl="0"/>
            <a:r>
              <a:rPr lang="en-CA" dirty="0">
                <a:solidFill>
                  <a:schemeClr val="accent6">
                    <a:lumMod val="10000"/>
                  </a:schemeClr>
                </a:solidFill>
              </a:rPr>
              <a:t>Launch or Execution</a:t>
            </a:r>
            <a:endParaRPr lang="en-US" dirty="0">
              <a:solidFill>
                <a:schemeClr val="accent6">
                  <a:lumMod val="10000"/>
                </a:schemeClr>
              </a:solidFill>
            </a:endParaRPr>
          </a:p>
        </p:txBody>
      </p:sp>
      <p:sp>
        <p:nvSpPr>
          <p:cNvPr id="248" name="Google Shape;248;p26"/>
          <p:cNvSpPr txBox="1">
            <a:spLocks noGrp="1"/>
          </p:cNvSpPr>
          <p:nvPr>
            <p:ph type="body" idx="1"/>
          </p:nvPr>
        </p:nvSpPr>
        <p:spPr>
          <a:xfrm>
            <a:off x="740500" y="1348366"/>
            <a:ext cx="5084568" cy="1880255"/>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100" dirty="0"/>
              <a:t>The third stage, once the project’s scope has been agreed, is where the actual physical work of the project starts. Teams meet to learn the project’s timelines and their responsibilities. Tasks are assigned, resources are distributed and other information related to the project is imparted. The project manager ensures that every team member knows what they need to do, and by when.</a:t>
            </a:r>
          </a:p>
          <a:p>
            <a:pPr marL="0" lvl="0" indent="0" algn="just" rtl="0">
              <a:spcBef>
                <a:spcPts val="0"/>
              </a:spcBef>
              <a:spcAft>
                <a:spcPts val="1600"/>
              </a:spcAft>
              <a:buNone/>
            </a:pPr>
            <a:r>
              <a:rPr lang="en-GB" sz="1100" dirty="0"/>
              <a:t>Most project managers at this stage establish a way of monitoring a project’s progress and communicating with team members regularly, such as project management software that helps a project run smoothly.</a:t>
            </a:r>
          </a:p>
        </p:txBody>
      </p:sp>
      <p:sp>
        <p:nvSpPr>
          <p:cNvPr id="2" name="TextBox 1">
            <a:extLst>
              <a:ext uri="{FF2B5EF4-FFF2-40B4-BE49-F238E27FC236}">
                <a16:creationId xmlns:a16="http://schemas.microsoft.com/office/drawing/2014/main" id="{AD608113-929C-CE1E-CC31-3ABC61DC5A7E}"/>
              </a:ext>
            </a:extLst>
          </p:cNvPr>
          <p:cNvSpPr txBox="1"/>
          <p:nvPr/>
        </p:nvSpPr>
        <p:spPr>
          <a:xfrm>
            <a:off x="5825068" y="1348366"/>
            <a:ext cx="2726265" cy="161582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b="1">
                <a:latin typeface="Calibri" panose="020F0502020204030204" pitchFamily="34" charset="0"/>
                <a:ea typeface="Calibri" panose="020F0502020204030204" pitchFamily="34" charset="0"/>
                <a:cs typeface="Calibri" panose="020F0502020204030204" pitchFamily="34" charset="0"/>
              </a:defRPr>
            </a:lvl1pPr>
          </a:lstStyle>
          <a:p>
            <a:r>
              <a:rPr lang="en-CA" i="1" u="sng" dirty="0"/>
              <a:t>Documents and their state  - per phase</a:t>
            </a:r>
          </a:p>
          <a:p>
            <a:endParaRPr lang="en-US" dirty="0"/>
          </a:p>
          <a:p>
            <a:r>
              <a:rPr lang="en-US" dirty="0"/>
              <a:t>- Changelog and Change Request – </a:t>
            </a:r>
            <a:r>
              <a:rPr lang="en-US" dirty="0">
                <a:solidFill>
                  <a:schemeClr val="accent3">
                    <a:lumMod val="50000"/>
                  </a:schemeClr>
                </a:solidFill>
              </a:rPr>
              <a:t>Initiated</a:t>
            </a:r>
            <a:endParaRPr lang="en-US" dirty="0"/>
          </a:p>
          <a:p>
            <a:r>
              <a:rPr lang="en-US" dirty="0"/>
              <a:t>- Lessons Learned Register - </a:t>
            </a:r>
            <a:r>
              <a:rPr lang="en-US" dirty="0">
                <a:solidFill>
                  <a:schemeClr val="accent3">
                    <a:lumMod val="50000"/>
                  </a:schemeClr>
                </a:solidFill>
              </a:rPr>
              <a:t>Initiated</a:t>
            </a:r>
            <a:endParaRPr lang="en-US" dirty="0"/>
          </a:p>
          <a:p>
            <a:r>
              <a:rPr lang="en-US" dirty="0"/>
              <a:t>- Stakeholder Register – </a:t>
            </a:r>
            <a:r>
              <a:rPr lang="en-US" dirty="0">
                <a:solidFill>
                  <a:schemeClr val="accent5">
                    <a:lumMod val="60000"/>
                    <a:lumOff val="40000"/>
                  </a:schemeClr>
                </a:solidFill>
              </a:rPr>
              <a:t>Update</a:t>
            </a:r>
          </a:p>
          <a:p>
            <a:r>
              <a:rPr lang="en-US" dirty="0"/>
              <a:t>- RACI Matrix - </a:t>
            </a:r>
            <a:r>
              <a:rPr lang="en-US" dirty="0">
                <a:solidFill>
                  <a:schemeClr val="accent5">
                    <a:lumMod val="60000"/>
                    <a:lumOff val="40000"/>
                  </a:schemeClr>
                </a:solidFill>
              </a:rPr>
              <a:t>Update</a:t>
            </a:r>
            <a:endParaRPr lang="en-US" dirty="0">
              <a:solidFill>
                <a:schemeClr val="accent3">
                  <a:lumMod val="50000"/>
                </a:schemeClr>
              </a:solidFill>
            </a:endParaRPr>
          </a:p>
          <a:p>
            <a:r>
              <a:rPr lang="en-US" dirty="0"/>
              <a:t>- Stakeholder Register - </a:t>
            </a:r>
            <a:r>
              <a:rPr lang="en-US" dirty="0">
                <a:solidFill>
                  <a:schemeClr val="accent5">
                    <a:lumMod val="60000"/>
                    <a:lumOff val="40000"/>
                  </a:schemeClr>
                </a:solidFill>
              </a:rPr>
              <a:t>Update</a:t>
            </a:r>
            <a:endParaRPr lang="en-US" dirty="0"/>
          </a:p>
          <a:p>
            <a:r>
              <a:rPr lang="en-US" dirty="0"/>
              <a:t>- Communication Plan - </a:t>
            </a:r>
            <a:r>
              <a:rPr lang="en-US" dirty="0">
                <a:solidFill>
                  <a:schemeClr val="accent5">
                    <a:lumMod val="60000"/>
                    <a:lumOff val="40000"/>
                  </a:schemeClr>
                </a:solidFill>
              </a:rPr>
              <a:t>Update</a:t>
            </a:r>
            <a:endParaRPr lang="en-US" dirty="0"/>
          </a:p>
          <a:p>
            <a:r>
              <a:rPr lang="en-US" dirty="0"/>
              <a:t>- Cost &amp; Budget - </a:t>
            </a:r>
            <a:r>
              <a:rPr lang="en-US" dirty="0">
                <a:solidFill>
                  <a:schemeClr val="accent5">
                    <a:lumMod val="60000"/>
                    <a:lumOff val="40000"/>
                  </a:schemeClr>
                </a:solidFill>
              </a:rPr>
              <a:t>Update</a:t>
            </a:r>
            <a:endParaRPr lang="en-CA" dirty="0"/>
          </a:p>
        </p:txBody>
      </p:sp>
      <p:graphicFrame>
        <p:nvGraphicFramePr>
          <p:cNvPr id="5" name="Object 4">
            <a:extLst>
              <a:ext uri="{FF2B5EF4-FFF2-40B4-BE49-F238E27FC236}">
                <a16:creationId xmlns:a16="http://schemas.microsoft.com/office/drawing/2014/main" id="{87084E39-CF28-941A-399F-5CBDEE2EE0A4}"/>
              </a:ext>
            </a:extLst>
          </p:cNvPr>
          <p:cNvGraphicFramePr>
            <a:graphicFrameLocks noChangeAspect="1"/>
          </p:cNvGraphicFramePr>
          <p:nvPr>
            <p:extLst>
              <p:ext uri="{D42A27DB-BD31-4B8C-83A1-F6EECF244321}">
                <p14:modId xmlns:p14="http://schemas.microsoft.com/office/powerpoint/2010/main" val="3688402529"/>
              </p:ext>
            </p:extLst>
          </p:nvPr>
        </p:nvGraphicFramePr>
        <p:xfrm>
          <a:off x="1195995" y="4151262"/>
          <a:ext cx="914400" cy="771525"/>
        </p:xfrm>
        <a:graphic>
          <a:graphicData uri="http://schemas.openxmlformats.org/presentationml/2006/ole">
            <mc:AlternateContent xmlns:mc="http://schemas.openxmlformats.org/markup-compatibility/2006">
              <mc:Choice xmlns:v="urn:schemas-microsoft-com:vml" Requires="v">
                <p:oleObj name="Document" showAsIcon="1" r:id="rId4" imgW="914400" imgH="771792" progId="Word.Document.12">
                  <p:embed/>
                </p:oleObj>
              </mc:Choice>
              <mc:Fallback>
                <p:oleObj name="Document" showAsIcon="1" r:id="rId4" imgW="914400" imgH="771792" progId="Word.Document.12">
                  <p:embed/>
                  <p:pic>
                    <p:nvPicPr>
                      <p:cNvPr id="0" name=""/>
                      <p:cNvPicPr/>
                      <p:nvPr/>
                    </p:nvPicPr>
                    <p:blipFill>
                      <a:blip r:embed="rId5"/>
                      <a:stretch>
                        <a:fillRect/>
                      </a:stretch>
                    </p:blipFill>
                    <p:spPr>
                      <a:xfrm>
                        <a:off x="1195995" y="4151262"/>
                        <a:ext cx="914400" cy="77152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5A588974-02D1-4553-CF5F-10AD765C943C}"/>
              </a:ext>
            </a:extLst>
          </p:cNvPr>
          <p:cNvGraphicFramePr>
            <a:graphicFrameLocks noChangeAspect="1"/>
          </p:cNvGraphicFramePr>
          <p:nvPr>
            <p:extLst>
              <p:ext uri="{D42A27DB-BD31-4B8C-83A1-F6EECF244321}">
                <p14:modId xmlns:p14="http://schemas.microsoft.com/office/powerpoint/2010/main" val="675189208"/>
              </p:ext>
            </p:extLst>
          </p:nvPr>
        </p:nvGraphicFramePr>
        <p:xfrm>
          <a:off x="499338" y="4151262"/>
          <a:ext cx="852055" cy="718921"/>
        </p:xfrm>
        <a:graphic>
          <a:graphicData uri="http://schemas.openxmlformats.org/presentationml/2006/ole">
            <mc:AlternateContent xmlns:mc="http://schemas.openxmlformats.org/markup-compatibility/2006">
              <mc:Choice xmlns:v="urn:schemas-microsoft-com:vml" Requires="v">
                <p:oleObj name="Document" showAsIcon="1" r:id="rId6" imgW="914400" imgH="771792" progId="Word.Document.12">
                  <p:embed/>
                </p:oleObj>
              </mc:Choice>
              <mc:Fallback>
                <p:oleObj name="Document" showAsIcon="1" r:id="rId6" imgW="914400" imgH="771792" progId="Word.Document.12">
                  <p:embed/>
                  <p:pic>
                    <p:nvPicPr>
                      <p:cNvPr id="0" name=""/>
                      <p:cNvPicPr/>
                      <p:nvPr/>
                    </p:nvPicPr>
                    <p:blipFill>
                      <a:blip r:embed="rId7"/>
                      <a:stretch>
                        <a:fillRect/>
                      </a:stretch>
                    </p:blipFill>
                    <p:spPr>
                      <a:xfrm>
                        <a:off x="499338" y="4151262"/>
                        <a:ext cx="852055" cy="718921"/>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36587C47-285D-A959-C2A8-853F3C6F34F8}"/>
              </a:ext>
            </a:extLst>
          </p:cNvPr>
          <p:cNvGraphicFramePr>
            <a:graphicFrameLocks noChangeAspect="1"/>
          </p:cNvGraphicFramePr>
          <p:nvPr>
            <p:extLst>
              <p:ext uri="{D42A27DB-BD31-4B8C-83A1-F6EECF244321}">
                <p14:modId xmlns:p14="http://schemas.microsoft.com/office/powerpoint/2010/main" val="2757764644"/>
              </p:ext>
            </p:extLst>
          </p:nvPr>
        </p:nvGraphicFramePr>
        <p:xfrm>
          <a:off x="1991924" y="4124960"/>
          <a:ext cx="917275" cy="771524"/>
        </p:xfrm>
        <a:graphic>
          <a:graphicData uri="http://schemas.openxmlformats.org/presentationml/2006/ole">
            <mc:AlternateContent xmlns:mc="http://schemas.openxmlformats.org/markup-compatibility/2006">
              <mc:Choice xmlns:v="urn:schemas-microsoft-com:vml" Requires="v">
                <p:oleObj name="Document" showAsIcon="1" r:id="rId8" imgW="914400" imgH="771792" progId="Word.Document.12">
                  <p:embed/>
                </p:oleObj>
              </mc:Choice>
              <mc:Fallback>
                <p:oleObj name="Document" showAsIcon="1" r:id="rId8" imgW="914400" imgH="771792" progId="Word.Document.12">
                  <p:embed/>
                  <p:pic>
                    <p:nvPicPr>
                      <p:cNvPr id="0" name=""/>
                      <p:cNvPicPr/>
                      <p:nvPr/>
                    </p:nvPicPr>
                    <p:blipFill>
                      <a:blip r:embed="rId9"/>
                      <a:stretch>
                        <a:fillRect/>
                      </a:stretch>
                    </p:blipFill>
                    <p:spPr>
                      <a:xfrm>
                        <a:off x="1991924" y="4124960"/>
                        <a:ext cx="917275" cy="771524"/>
                      </a:xfrm>
                      <a:prstGeom prst="rect">
                        <a:avLst/>
                      </a:prstGeom>
                    </p:spPr>
                  </p:pic>
                </p:oleObj>
              </mc:Fallback>
            </mc:AlternateContent>
          </a:graphicData>
        </a:graphic>
      </p:graphicFrame>
      <p:pic>
        <p:nvPicPr>
          <p:cNvPr id="8" name="Picture 7" descr="A picture containing shape&#10;&#10;Description automatically generated">
            <a:extLst>
              <a:ext uri="{FF2B5EF4-FFF2-40B4-BE49-F238E27FC236}">
                <a16:creationId xmlns:a16="http://schemas.microsoft.com/office/drawing/2014/main" id="{4FB6092D-0AED-ABD2-4049-00642902BCD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683876" y="2964193"/>
            <a:ext cx="2624260" cy="1958594"/>
          </a:xfrm>
          <a:prstGeom prst="rect">
            <a:avLst/>
          </a:prstGeom>
        </p:spPr>
      </p:pic>
      <p:pic>
        <p:nvPicPr>
          <p:cNvPr id="11" name="Graphic 10" descr="Programmer male outline">
            <a:extLst>
              <a:ext uri="{FF2B5EF4-FFF2-40B4-BE49-F238E27FC236}">
                <a16:creationId xmlns:a16="http://schemas.microsoft.com/office/drawing/2014/main" id="{AB803A5B-639A-8129-E64B-95B295C12A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64038" y="551450"/>
            <a:ext cx="644098" cy="644098"/>
          </a:xfrm>
          <a:prstGeom prst="rect">
            <a:avLst/>
          </a:prstGeom>
        </p:spPr>
      </p:pic>
      <p:pic>
        <p:nvPicPr>
          <p:cNvPr id="13" name="Graphic 12" descr="Programmer female outline">
            <a:extLst>
              <a:ext uri="{FF2B5EF4-FFF2-40B4-BE49-F238E27FC236}">
                <a16:creationId xmlns:a16="http://schemas.microsoft.com/office/drawing/2014/main" id="{D568B438-63C6-D0F9-D3A1-8B3F8F6ABE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01808" y="551450"/>
            <a:ext cx="644098" cy="644098"/>
          </a:xfrm>
          <a:prstGeom prst="rect">
            <a:avLst/>
          </a:prstGeom>
        </p:spPr>
      </p:pic>
      <p:graphicFrame>
        <p:nvGraphicFramePr>
          <p:cNvPr id="3" name="Object 2">
            <a:extLst>
              <a:ext uri="{FF2B5EF4-FFF2-40B4-BE49-F238E27FC236}">
                <a16:creationId xmlns:a16="http://schemas.microsoft.com/office/drawing/2014/main" id="{ED76A310-C25D-25DE-46F0-311CBBD62880}"/>
              </a:ext>
            </a:extLst>
          </p:cNvPr>
          <p:cNvGraphicFramePr>
            <a:graphicFrameLocks noChangeAspect="1"/>
          </p:cNvGraphicFramePr>
          <p:nvPr>
            <p:extLst>
              <p:ext uri="{D42A27DB-BD31-4B8C-83A1-F6EECF244321}">
                <p14:modId xmlns:p14="http://schemas.microsoft.com/office/powerpoint/2010/main" val="3124683122"/>
              </p:ext>
            </p:extLst>
          </p:nvPr>
        </p:nvGraphicFramePr>
        <p:xfrm>
          <a:off x="2825584" y="4155951"/>
          <a:ext cx="914400" cy="806450"/>
        </p:xfrm>
        <a:graphic>
          <a:graphicData uri="http://schemas.openxmlformats.org/presentationml/2006/ole">
            <mc:AlternateContent xmlns:mc="http://schemas.openxmlformats.org/markup-compatibility/2006">
              <mc:Choice xmlns:v="urn:schemas-microsoft-com:vml" Requires="v">
                <p:oleObj name="Document" showAsIcon="1" r:id="rId16" imgW="914535" imgH="806349" progId="Word.Document.12">
                  <p:embed/>
                </p:oleObj>
              </mc:Choice>
              <mc:Fallback>
                <p:oleObj name="Document" showAsIcon="1" r:id="rId16" imgW="914535" imgH="806349" progId="Word.Document.12">
                  <p:embed/>
                  <p:pic>
                    <p:nvPicPr>
                      <p:cNvPr id="0" name=""/>
                      <p:cNvPicPr/>
                      <p:nvPr/>
                    </p:nvPicPr>
                    <p:blipFill>
                      <a:blip r:embed="rId17"/>
                      <a:stretch>
                        <a:fillRect/>
                      </a:stretch>
                    </p:blipFill>
                    <p:spPr>
                      <a:xfrm>
                        <a:off x="2825584" y="4155951"/>
                        <a:ext cx="914400" cy="806450"/>
                      </a:xfrm>
                      <a:prstGeom prst="rect">
                        <a:avLst/>
                      </a:prstGeom>
                    </p:spPr>
                  </p:pic>
                </p:oleObj>
              </mc:Fallback>
            </mc:AlternateContent>
          </a:graphicData>
        </a:graphic>
      </p:graphicFrame>
    </p:spTree>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678600" y="619575"/>
            <a:ext cx="4369650" cy="1034400"/>
          </a:xfrm>
          <a:prstGeom prst="rect">
            <a:avLst/>
          </a:prstGeom>
        </p:spPr>
        <p:txBody>
          <a:bodyPr spcFirstLastPara="1" wrap="square" lIns="91425" tIns="91425" rIns="91425" bIns="91425" anchor="t" anchorCtr="0">
            <a:noAutofit/>
          </a:bodyPr>
          <a:lstStyle/>
          <a:p>
            <a:pPr lvl="0"/>
            <a:r>
              <a:rPr lang="en-CA" dirty="0"/>
              <a:t>Performance and Control</a:t>
            </a:r>
            <a:endParaRPr lang="en-US" dirty="0"/>
          </a:p>
        </p:txBody>
      </p:sp>
      <p:sp>
        <p:nvSpPr>
          <p:cNvPr id="241" name="Google Shape;241;p25"/>
          <p:cNvSpPr txBox="1">
            <a:spLocks noGrp="1"/>
          </p:cNvSpPr>
          <p:nvPr>
            <p:ph type="body" idx="1"/>
          </p:nvPr>
        </p:nvSpPr>
        <p:spPr>
          <a:xfrm>
            <a:off x="727308" y="1319718"/>
            <a:ext cx="4621790" cy="2089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100" dirty="0"/>
              <a:t>This stage runs the entire length of the project and is a crucial part of a project’s success. Regular communication with team members is a must. This allows the project manager to monitor, measure and manage progress, and to iron out any issues that may arise.</a:t>
            </a:r>
          </a:p>
          <a:p>
            <a:pPr marL="0" lvl="0" indent="0" algn="just" rtl="0">
              <a:spcBef>
                <a:spcPts val="0"/>
              </a:spcBef>
              <a:spcAft>
                <a:spcPts val="0"/>
              </a:spcAft>
              <a:buNone/>
            </a:pPr>
            <a:endParaRPr lang="en-GB" sz="1100" dirty="0"/>
          </a:p>
          <a:p>
            <a:pPr marL="0" lvl="0" indent="0" algn="just" rtl="0">
              <a:spcBef>
                <a:spcPts val="0"/>
              </a:spcBef>
              <a:spcAft>
                <a:spcPts val="0"/>
              </a:spcAft>
              <a:buNone/>
            </a:pPr>
            <a:r>
              <a:rPr lang="en-GB" sz="1100" dirty="0"/>
              <a:t>KPIs (Key Performance Indicators) can be used to assess progress. They can help identify areas where deadlines may have been missed, resources weren’t available on time or when a situation needs to be resolved.</a:t>
            </a:r>
          </a:p>
        </p:txBody>
      </p:sp>
      <p:graphicFrame>
        <p:nvGraphicFramePr>
          <p:cNvPr id="3" name="Object 2">
            <a:extLst>
              <a:ext uri="{FF2B5EF4-FFF2-40B4-BE49-F238E27FC236}">
                <a16:creationId xmlns:a16="http://schemas.microsoft.com/office/drawing/2014/main" id="{97253392-EC0E-D184-0D7C-6216F73CED63}"/>
              </a:ext>
            </a:extLst>
          </p:cNvPr>
          <p:cNvGraphicFramePr>
            <a:graphicFrameLocks noChangeAspect="1"/>
          </p:cNvGraphicFramePr>
          <p:nvPr>
            <p:extLst>
              <p:ext uri="{D42A27DB-BD31-4B8C-83A1-F6EECF244321}">
                <p14:modId xmlns:p14="http://schemas.microsoft.com/office/powerpoint/2010/main" val="1810594416"/>
              </p:ext>
            </p:extLst>
          </p:nvPr>
        </p:nvGraphicFramePr>
        <p:xfrm>
          <a:off x="7480417" y="3287915"/>
          <a:ext cx="713217" cy="601777"/>
        </p:xfrm>
        <a:graphic>
          <a:graphicData uri="http://schemas.openxmlformats.org/presentationml/2006/ole">
            <mc:AlternateContent xmlns:mc="http://schemas.openxmlformats.org/markup-compatibility/2006">
              <mc:Choice xmlns:v="urn:schemas-microsoft-com:vml" Requires="v">
                <p:oleObj name="Document" showAsIcon="1" r:id="rId4" imgW="914400" imgH="771792" progId="Word.Document.12">
                  <p:embed/>
                </p:oleObj>
              </mc:Choice>
              <mc:Fallback>
                <p:oleObj name="Document" showAsIcon="1" r:id="rId4" imgW="914400" imgH="771792" progId="Word.Document.12">
                  <p:embed/>
                  <p:pic>
                    <p:nvPicPr>
                      <p:cNvPr id="5" name="Object 4">
                        <a:extLst>
                          <a:ext uri="{FF2B5EF4-FFF2-40B4-BE49-F238E27FC236}">
                            <a16:creationId xmlns:a16="http://schemas.microsoft.com/office/drawing/2014/main" id="{87084E39-CF28-941A-399F-5CBDEE2EE0A4}"/>
                          </a:ext>
                        </a:extLst>
                      </p:cNvPr>
                      <p:cNvPicPr/>
                      <p:nvPr/>
                    </p:nvPicPr>
                    <p:blipFill>
                      <a:blip r:embed="rId5"/>
                      <a:stretch>
                        <a:fillRect/>
                      </a:stretch>
                    </p:blipFill>
                    <p:spPr>
                      <a:xfrm>
                        <a:off x="7480417" y="3287915"/>
                        <a:ext cx="713217" cy="60177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CBDEC37-E83D-61CF-3888-326EAAA7538C}"/>
              </a:ext>
            </a:extLst>
          </p:cNvPr>
          <p:cNvGraphicFramePr>
            <a:graphicFrameLocks noChangeAspect="1"/>
          </p:cNvGraphicFramePr>
          <p:nvPr>
            <p:extLst>
              <p:ext uri="{D42A27DB-BD31-4B8C-83A1-F6EECF244321}">
                <p14:modId xmlns:p14="http://schemas.microsoft.com/office/powerpoint/2010/main" val="2867692998"/>
              </p:ext>
            </p:extLst>
          </p:nvPr>
        </p:nvGraphicFramePr>
        <p:xfrm>
          <a:off x="8187002" y="3299523"/>
          <a:ext cx="706580" cy="596177"/>
        </p:xfrm>
        <a:graphic>
          <a:graphicData uri="http://schemas.openxmlformats.org/presentationml/2006/ole">
            <mc:AlternateContent xmlns:mc="http://schemas.openxmlformats.org/markup-compatibility/2006">
              <mc:Choice xmlns:v="urn:schemas-microsoft-com:vml" Requires="v">
                <p:oleObj name="Document" showAsIcon="1" r:id="rId6" imgW="914400" imgH="771792" progId="Word.Document.8">
                  <p:embed/>
                </p:oleObj>
              </mc:Choice>
              <mc:Fallback>
                <p:oleObj name="Document" showAsIcon="1" r:id="rId6" imgW="914400" imgH="771792" progId="Word.Document.8">
                  <p:embed/>
                  <p:pic>
                    <p:nvPicPr>
                      <p:cNvPr id="13" name="Object 12">
                        <a:extLst>
                          <a:ext uri="{FF2B5EF4-FFF2-40B4-BE49-F238E27FC236}">
                            <a16:creationId xmlns:a16="http://schemas.microsoft.com/office/drawing/2014/main" id="{733D7822-3D30-1BC9-BAAE-AFC60E6BB6F4}"/>
                          </a:ext>
                        </a:extLst>
                      </p:cNvPr>
                      <p:cNvPicPr/>
                      <p:nvPr/>
                    </p:nvPicPr>
                    <p:blipFill>
                      <a:blip r:embed="rId7"/>
                      <a:stretch>
                        <a:fillRect/>
                      </a:stretch>
                    </p:blipFill>
                    <p:spPr>
                      <a:xfrm>
                        <a:off x="8187002" y="3299523"/>
                        <a:ext cx="706580" cy="59617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5B00DC0B-E05E-ECDE-66BE-ADDC7E32EB88}"/>
              </a:ext>
            </a:extLst>
          </p:cNvPr>
          <p:cNvGraphicFramePr>
            <a:graphicFrameLocks noChangeAspect="1"/>
          </p:cNvGraphicFramePr>
          <p:nvPr>
            <p:extLst>
              <p:ext uri="{D42A27DB-BD31-4B8C-83A1-F6EECF244321}">
                <p14:modId xmlns:p14="http://schemas.microsoft.com/office/powerpoint/2010/main" val="1048188341"/>
              </p:ext>
            </p:extLst>
          </p:nvPr>
        </p:nvGraphicFramePr>
        <p:xfrm>
          <a:off x="6827841" y="3300433"/>
          <a:ext cx="713216" cy="601775"/>
        </p:xfrm>
        <a:graphic>
          <a:graphicData uri="http://schemas.openxmlformats.org/presentationml/2006/ole">
            <mc:AlternateContent xmlns:mc="http://schemas.openxmlformats.org/markup-compatibility/2006">
              <mc:Choice xmlns:v="urn:schemas-microsoft-com:vml" Requires="v">
                <p:oleObj name="Worksheet" showAsIcon="1" r:id="rId8" imgW="914400" imgH="771792" progId="Excel.Sheet.12">
                  <p:embed/>
                </p:oleObj>
              </mc:Choice>
              <mc:Fallback>
                <p:oleObj name="Worksheet" showAsIcon="1" r:id="rId8" imgW="914400" imgH="771792" progId="Excel.Sheet.12">
                  <p:embed/>
                  <p:pic>
                    <p:nvPicPr>
                      <p:cNvPr id="14" name="Object 13">
                        <a:extLst>
                          <a:ext uri="{FF2B5EF4-FFF2-40B4-BE49-F238E27FC236}">
                            <a16:creationId xmlns:a16="http://schemas.microsoft.com/office/drawing/2014/main" id="{C2903937-4D44-C4E4-6A28-943A0B202601}"/>
                          </a:ext>
                        </a:extLst>
                      </p:cNvPr>
                      <p:cNvPicPr/>
                      <p:nvPr/>
                    </p:nvPicPr>
                    <p:blipFill>
                      <a:blip r:embed="rId9"/>
                      <a:stretch>
                        <a:fillRect/>
                      </a:stretch>
                    </p:blipFill>
                    <p:spPr>
                      <a:xfrm>
                        <a:off x="6827841" y="3300433"/>
                        <a:ext cx="713216" cy="60177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C2BA22AC-3429-0482-7BA5-87E651D50BD9}"/>
              </a:ext>
            </a:extLst>
          </p:cNvPr>
          <p:cNvGraphicFramePr>
            <a:graphicFrameLocks noChangeAspect="1"/>
          </p:cNvGraphicFramePr>
          <p:nvPr>
            <p:extLst>
              <p:ext uri="{D42A27DB-BD31-4B8C-83A1-F6EECF244321}">
                <p14:modId xmlns:p14="http://schemas.microsoft.com/office/powerpoint/2010/main" val="4274413337"/>
              </p:ext>
            </p:extLst>
          </p:nvPr>
        </p:nvGraphicFramePr>
        <p:xfrm>
          <a:off x="7480417" y="3812904"/>
          <a:ext cx="699950" cy="590582"/>
        </p:xfrm>
        <a:graphic>
          <a:graphicData uri="http://schemas.openxmlformats.org/presentationml/2006/ole">
            <mc:AlternateContent xmlns:mc="http://schemas.openxmlformats.org/markup-compatibility/2006">
              <mc:Choice xmlns:v="urn:schemas-microsoft-com:vml" Requires="v">
                <p:oleObj name="Document" showAsIcon="1" r:id="rId10" imgW="914400" imgH="771792" progId="Word.Document.12">
                  <p:embed/>
                </p:oleObj>
              </mc:Choice>
              <mc:Fallback>
                <p:oleObj name="Document" showAsIcon="1" r:id="rId10" imgW="914400" imgH="771792" progId="Word.Document.12">
                  <p:embed/>
                  <p:pic>
                    <p:nvPicPr>
                      <p:cNvPr id="15" name="Object 14">
                        <a:extLst>
                          <a:ext uri="{FF2B5EF4-FFF2-40B4-BE49-F238E27FC236}">
                            <a16:creationId xmlns:a16="http://schemas.microsoft.com/office/drawing/2014/main" id="{AB75614B-32FC-22B4-9145-22AB982A2AC5}"/>
                          </a:ext>
                        </a:extLst>
                      </p:cNvPr>
                      <p:cNvPicPr/>
                      <p:nvPr/>
                    </p:nvPicPr>
                    <p:blipFill>
                      <a:blip r:embed="rId11"/>
                      <a:stretch>
                        <a:fillRect/>
                      </a:stretch>
                    </p:blipFill>
                    <p:spPr>
                      <a:xfrm>
                        <a:off x="7480417" y="3812904"/>
                        <a:ext cx="699950" cy="590582"/>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A23B7D04-66D8-E313-E681-526FBEEB96EB}"/>
              </a:ext>
            </a:extLst>
          </p:cNvPr>
          <p:cNvGraphicFramePr>
            <a:graphicFrameLocks noChangeAspect="1"/>
          </p:cNvGraphicFramePr>
          <p:nvPr>
            <p:extLst>
              <p:ext uri="{D42A27DB-BD31-4B8C-83A1-F6EECF244321}">
                <p14:modId xmlns:p14="http://schemas.microsoft.com/office/powerpoint/2010/main" val="440855601"/>
              </p:ext>
            </p:extLst>
          </p:nvPr>
        </p:nvGraphicFramePr>
        <p:xfrm>
          <a:off x="8180367" y="3807307"/>
          <a:ext cx="706583" cy="596179"/>
        </p:xfrm>
        <a:graphic>
          <a:graphicData uri="http://schemas.openxmlformats.org/presentationml/2006/ole">
            <mc:AlternateContent xmlns:mc="http://schemas.openxmlformats.org/markup-compatibility/2006">
              <mc:Choice xmlns:v="urn:schemas-microsoft-com:vml" Requires="v">
                <p:oleObj name="Document" showAsIcon="1" r:id="rId12" imgW="914400" imgH="771792" progId="Word.Document.12">
                  <p:embed/>
                </p:oleObj>
              </mc:Choice>
              <mc:Fallback>
                <p:oleObj name="Document" showAsIcon="1" r:id="rId12" imgW="914400" imgH="771792" progId="Word.Document.12">
                  <p:embed/>
                  <p:pic>
                    <p:nvPicPr>
                      <p:cNvPr id="16" name="Object 15">
                        <a:extLst>
                          <a:ext uri="{FF2B5EF4-FFF2-40B4-BE49-F238E27FC236}">
                            <a16:creationId xmlns:a16="http://schemas.microsoft.com/office/drawing/2014/main" id="{F7F6026F-A1F8-05F5-0EF9-6ADFA9249A35}"/>
                          </a:ext>
                        </a:extLst>
                      </p:cNvPr>
                      <p:cNvPicPr/>
                      <p:nvPr/>
                    </p:nvPicPr>
                    <p:blipFill>
                      <a:blip r:embed="rId13"/>
                      <a:stretch>
                        <a:fillRect/>
                      </a:stretch>
                    </p:blipFill>
                    <p:spPr>
                      <a:xfrm>
                        <a:off x="8180367" y="3807307"/>
                        <a:ext cx="706583" cy="596179"/>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9D83E10D-49F2-8E6B-9EAC-3996150579BE}"/>
              </a:ext>
            </a:extLst>
          </p:cNvPr>
          <p:cNvGraphicFramePr>
            <a:graphicFrameLocks noChangeAspect="1"/>
          </p:cNvGraphicFramePr>
          <p:nvPr>
            <p:extLst>
              <p:ext uri="{D42A27DB-BD31-4B8C-83A1-F6EECF244321}">
                <p14:modId xmlns:p14="http://schemas.microsoft.com/office/powerpoint/2010/main" val="3707091029"/>
              </p:ext>
            </p:extLst>
          </p:nvPr>
        </p:nvGraphicFramePr>
        <p:xfrm>
          <a:off x="8194083" y="4396565"/>
          <a:ext cx="706583" cy="596179"/>
        </p:xfrm>
        <a:graphic>
          <a:graphicData uri="http://schemas.openxmlformats.org/presentationml/2006/ole">
            <mc:AlternateContent xmlns:mc="http://schemas.openxmlformats.org/markup-compatibility/2006">
              <mc:Choice xmlns:v="urn:schemas-microsoft-com:vml" Requires="v">
                <p:oleObj name="Document" showAsIcon="1" r:id="rId14" imgW="914400" imgH="771792" progId="Word.Document.12">
                  <p:embed/>
                </p:oleObj>
              </mc:Choice>
              <mc:Fallback>
                <p:oleObj name="Document" showAsIcon="1" r:id="rId14" imgW="914400" imgH="771792" progId="Word.Document.12">
                  <p:embed/>
                  <p:pic>
                    <p:nvPicPr>
                      <p:cNvPr id="7" name="Object 6">
                        <a:extLst>
                          <a:ext uri="{FF2B5EF4-FFF2-40B4-BE49-F238E27FC236}">
                            <a16:creationId xmlns:a16="http://schemas.microsoft.com/office/drawing/2014/main" id="{36587C47-285D-A959-C2A8-853F3C6F34F8}"/>
                          </a:ext>
                        </a:extLst>
                      </p:cNvPr>
                      <p:cNvPicPr/>
                      <p:nvPr/>
                    </p:nvPicPr>
                    <p:blipFill>
                      <a:blip r:embed="rId15"/>
                      <a:stretch>
                        <a:fillRect/>
                      </a:stretch>
                    </p:blipFill>
                    <p:spPr>
                      <a:xfrm>
                        <a:off x="8194083" y="4396565"/>
                        <a:ext cx="706583" cy="59617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44C55820-36A7-29B4-D7E2-6C68E0E54409}"/>
              </a:ext>
            </a:extLst>
          </p:cNvPr>
          <p:cNvGraphicFramePr>
            <a:graphicFrameLocks noChangeAspect="1"/>
          </p:cNvGraphicFramePr>
          <p:nvPr>
            <p:extLst>
              <p:ext uri="{D42A27DB-BD31-4B8C-83A1-F6EECF244321}">
                <p14:modId xmlns:p14="http://schemas.microsoft.com/office/powerpoint/2010/main" val="3652030419"/>
              </p:ext>
            </p:extLst>
          </p:nvPr>
        </p:nvGraphicFramePr>
        <p:xfrm>
          <a:off x="6827841" y="3794789"/>
          <a:ext cx="713217" cy="601776"/>
        </p:xfrm>
        <a:graphic>
          <a:graphicData uri="http://schemas.openxmlformats.org/presentationml/2006/ole">
            <mc:AlternateContent xmlns:mc="http://schemas.openxmlformats.org/markup-compatibility/2006">
              <mc:Choice xmlns:v="urn:schemas-microsoft-com:vml" Requires="v">
                <p:oleObj name="Worksheet" showAsIcon="1" r:id="rId16" imgW="914400" imgH="771792" progId="Excel.Sheet.12">
                  <p:embed/>
                </p:oleObj>
              </mc:Choice>
              <mc:Fallback>
                <p:oleObj name="Worksheet" showAsIcon="1" r:id="rId16" imgW="914400" imgH="771792" progId="Excel.Sheet.12">
                  <p:embed/>
                  <p:pic>
                    <p:nvPicPr>
                      <p:cNvPr id="18" name="Object 17">
                        <a:extLst>
                          <a:ext uri="{FF2B5EF4-FFF2-40B4-BE49-F238E27FC236}">
                            <a16:creationId xmlns:a16="http://schemas.microsoft.com/office/drawing/2014/main" id="{37BC63B7-C7C7-968F-1A37-22E0FAC642E8}"/>
                          </a:ext>
                        </a:extLst>
                      </p:cNvPr>
                      <p:cNvPicPr/>
                      <p:nvPr/>
                    </p:nvPicPr>
                    <p:blipFill>
                      <a:blip r:embed="rId17"/>
                      <a:stretch>
                        <a:fillRect/>
                      </a:stretch>
                    </p:blipFill>
                    <p:spPr>
                      <a:xfrm>
                        <a:off x="6827841" y="3794789"/>
                        <a:ext cx="713217" cy="601776"/>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29AD62A8-A00E-CDBE-424B-5277EFCABA75}"/>
              </a:ext>
            </a:extLst>
          </p:cNvPr>
          <p:cNvSpPr txBox="1"/>
          <p:nvPr/>
        </p:nvSpPr>
        <p:spPr>
          <a:xfrm>
            <a:off x="792538" y="3287916"/>
            <a:ext cx="2968981" cy="1785104"/>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b="1">
                <a:latin typeface="Calibri" panose="020F0502020204030204" pitchFamily="34" charset="0"/>
                <a:ea typeface="Calibri" panose="020F0502020204030204" pitchFamily="34" charset="0"/>
                <a:cs typeface="Calibri" panose="020F0502020204030204" pitchFamily="34" charset="0"/>
              </a:defRPr>
            </a:lvl1pPr>
          </a:lstStyle>
          <a:p>
            <a:r>
              <a:rPr lang="en-CA" i="1" u="sng" dirty="0"/>
              <a:t>Documents and their state  - per phase</a:t>
            </a:r>
          </a:p>
          <a:p>
            <a:endParaRPr lang="en-US" dirty="0"/>
          </a:p>
          <a:p>
            <a:r>
              <a:rPr lang="en-US" dirty="0"/>
              <a:t>- Changelog and Change Request – </a:t>
            </a:r>
            <a:r>
              <a:rPr lang="en-US" dirty="0">
                <a:solidFill>
                  <a:schemeClr val="accent5">
                    <a:lumMod val="60000"/>
                    <a:lumOff val="40000"/>
                  </a:schemeClr>
                </a:solidFill>
              </a:rPr>
              <a:t>Update</a:t>
            </a:r>
            <a:endParaRPr lang="en-US" dirty="0"/>
          </a:p>
          <a:p>
            <a:r>
              <a:rPr lang="en-US" dirty="0"/>
              <a:t>- Lessons Learned Register - </a:t>
            </a:r>
            <a:r>
              <a:rPr lang="en-US" dirty="0">
                <a:solidFill>
                  <a:schemeClr val="accent5">
                    <a:lumMod val="60000"/>
                    <a:lumOff val="40000"/>
                  </a:schemeClr>
                </a:solidFill>
              </a:rPr>
              <a:t>Update</a:t>
            </a:r>
            <a:endParaRPr lang="en-US" dirty="0"/>
          </a:p>
          <a:p>
            <a:r>
              <a:rPr lang="en-US" dirty="0"/>
              <a:t>- RACI Matrix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endParaRPr lang="en-US" dirty="0">
              <a:solidFill>
                <a:schemeClr val="accent3">
                  <a:lumMod val="50000"/>
                </a:schemeClr>
              </a:solidFill>
            </a:endParaRPr>
          </a:p>
          <a:p>
            <a:r>
              <a:rPr lang="en-US" dirty="0"/>
              <a:t>- Stakeholder Register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endParaRPr lang="en-US" dirty="0"/>
          </a:p>
          <a:p>
            <a:r>
              <a:rPr lang="en-US" dirty="0"/>
              <a:t>- Communication Plan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endParaRPr lang="en-US" dirty="0"/>
          </a:p>
          <a:p>
            <a:r>
              <a:rPr lang="en-US" dirty="0"/>
              <a:t>- Cost &amp; Budget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p>
          <a:p>
            <a:r>
              <a:rPr lang="en-US" dirty="0"/>
              <a:t>- Resource Work Activities Chart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endParaRPr lang="en-US" dirty="0"/>
          </a:p>
          <a:p>
            <a:pPr marL="171450" indent="-171450">
              <a:buFontTx/>
              <a:buChar char="-"/>
            </a:pPr>
            <a:endParaRPr lang="en-CA" dirty="0"/>
          </a:p>
        </p:txBody>
      </p:sp>
      <p:pic>
        <p:nvPicPr>
          <p:cNvPr id="12" name="Picture 11" descr="Diagram&#10;&#10;Description automatically generated">
            <a:extLst>
              <a:ext uri="{FF2B5EF4-FFF2-40B4-BE49-F238E27FC236}">
                <a16:creationId xmlns:a16="http://schemas.microsoft.com/office/drawing/2014/main" id="{BE357973-004E-F94C-AD00-832A9BEDE867}"/>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4031414" y="3189693"/>
            <a:ext cx="1873957" cy="1883327"/>
          </a:xfrm>
          <a:prstGeom prst="ellipse">
            <a:avLst/>
          </a:prstGeom>
          <a:ln>
            <a:noFill/>
          </a:ln>
          <a:effectLst>
            <a:softEdge rad="112500"/>
          </a:effectLst>
        </p:spPr>
      </p:pic>
      <p:pic>
        <p:nvPicPr>
          <p:cNvPr id="15" name="Picture 14" descr="A group of people standing around a table with lots of paper on it&#10;&#10;Description automatically generated with low confidence">
            <a:extLst>
              <a:ext uri="{FF2B5EF4-FFF2-40B4-BE49-F238E27FC236}">
                <a16:creationId xmlns:a16="http://schemas.microsoft.com/office/drawing/2014/main" id="{1793878A-C4D4-EAEA-36E5-AE1ABE534139}"/>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5544455" y="619575"/>
            <a:ext cx="3349127" cy="2223494"/>
          </a:xfrm>
          <a:prstGeom prst="rect">
            <a:avLst/>
          </a:prstGeom>
          <a:ln>
            <a:noFill/>
          </a:ln>
          <a:effectLst>
            <a:outerShdw blurRad="292100" dist="139700" dir="2700000" algn="tl" rotWithShape="0">
              <a:srgbClr val="333333">
                <a:alpha val="65000"/>
              </a:srgbClr>
            </a:outerShdw>
          </a:effectLst>
        </p:spPr>
      </p:pic>
      <p:pic>
        <p:nvPicPr>
          <p:cNvPr id="11" name="Graphic 10" descr="Security camera outline">
            <a:extLst>
              <a:ext uri="{FF2B5EF4-FFF2-40B4-BE49-F238E27FC236}">
                <a16:creationId xmlns:a16="http://schemas.microsoft.com/office/drawing/2014/main" id="{58763690-98A7-D851-90BF-630F2D71F9D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702" y="478797"/>
            <a:ext cx="754010" cy="754010"/>
          </a:xfrm>
          <a:prstGeom prst="rect">
            <a:avLst/>
          </a:prstGeom>
        </p:spPr>
      </p:pic>
      <p:pic>
        <p:nvPicPr>
          <p:cNvPr id="14" name="Graphic 13" descr="Captain male outline">
            <a:extLst>
              <a:ext uri="{FF2B5EF4-FFF2-40B4-BE49-F238E27FC236}">
                <a16:creationId xmlns:a16="http://schemas.microsoft.com/office/drawing/2014/main" id="{D847D75D-41AE-E9AC-5ED9-4F84FE80A1F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86287" y="619575"/>
            <a:ext cx="604157" cy="604157"/>
          </a:xfrm>
          <a:prstGeom prst="rect">
            <a:avLst/>
          </a:prstGeom>
        </p:spPr>
      </p:pic>
    </p:spTree>
    <p:extLst>
      <p:ext uri="{BB962C8B-B14F-4D97-AF65-F5344CB8AC3E}">
        <p14:creationId xmlns:p14="http://schemas.microsoft.com/office/powerpoint/2010/main" val="81517992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6"/>
          <p:cNvSpPr txBox="1">
            <a:spLocks noGrp="1"/>
          </p:cNvSpPr>
          <p:nvPr>
            <p:ph type="title"/>
          </p:nvPr>
        </p:nvSpPr>
        <p:spPr>
          <a:xfrm>
            <a:off x="740500" y="551450"/>
            <a:ext cx="3831500" cy="1034400"/>
          </a:xfrm>
          <a:prstGeom prst="rect">
            <a:avLst/>
          </a:prstGeom>
        </p:spPr>
        <p:txBody>
          <a:bodyPr spcFirstLastPara="1" wrap="square" lIns="91425" tIns="91425" rIns="91425" bIns="91425" anchor="t" anchorCtr="0">
            <a:noAutofit/>
          </a:bodyPr>
          <a:lstStyle/>
          <a:p>
            <a:pPr lvl="0"/>
            <a:r>
              <a:rPr lang="en-CA" dirty="0">
                <a:solidFill>
                  <a:schemeClr val="accent6">
                    <a:lumMod val="10000"/>
                  </a:schemeClr>
                </a:solidFill>
              </a:rPr>
              <a:t>Project Close</a:t>
            </a:r>
            <a:endParaRPr lang="en-US" dirty="0">
              <a:solidFill>
                <a:schemeClr val="accent6">
                  <a:lumMod val="10000"/>
                </a:schemeClr>
              </a:solidFill>
            </a:endParaRPr>
          </a:p>
        </p:txBody>
      </p:sp>
      <p:sp>
        <p:nvSpPr>
          <p:cNvPr id="248" name="Google Shape;248;p26"/>
          <p:cNvSpPr txBox="1">
            <a:spLocks noGrp="1"/>
          </p:cNvSpPr>
          <p:nvPr>
            <p:ph type="body" idx="1"/>
          </p:nvPr>
        </p:nvSpPr>
        <p:spPr>
          <a:xfrm>
            <a:off x="740500" y="1365299"/>
            <a:ext cx="4798200" cy="2173773"/>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100" dirty="0"/>
              <a:t>The final project management stage is completing the project, with the handover to the owner. At this point, the client will, hopefully, approve and accept the project. Contracts with suppliers are terminated and a final budget and project report is produced. All relevant documentation is collated and filed, and the project team is rewarded.</a:t>
            </a:r>
          </a:p>
          <a:p>
            <a:pPr marL="0" lvl="0" indent="0" algn="just" rtl="0">
              <a:spcBef>
                <a:spcPts val="0"/>
              </a:spcBef>
              <a:spcAft>
                <a:spcPts val="1600"/>
              </a:spcAft>
              <a:buNone/>
            </a:pPr>
            <a:r>
              <a:rPr lang="en-GB" sz="1100" dirty="0"/>
              <a:t>Developing and managing a project based around these five stages gives every project manager the greatest opportunity to bring a project to its successful completion.</a:t>
            </a:r>
          </a:p>
        </p:txBody>
      </p:sp>
      <p:graphicFrame>
        <p:nvGraphicFramePr>
          <p:cNvPr id="3" name="Object 2">
            <a:extLst>
              <a:ext uri="{FF2B5EF4-FFF2-40B4-BE49-F238E27FC236}">
                <a16:creationId xmlns:a16="http://schemas.microsoft.com/office/drawing/2014/main" id="{589EB21A-D428-D285-BEC4-04ACB8A06F85}"/>
              </a:ext>
            </a:extLst>
          </p:cNvPr>
          <p:cNvGraphicFramePr>
            <a:graphicFrameLocks noChangeAspect="1"/>
          </p:cNvGraphicFramePr>
          <p:nvPr>
            <p:extLst>
              <p:ext uri="{D42A27DB-BD31-4B8C-83A1-F6EECF244321}">
                <p14:modId xmlns:p14="http://schemas.microsoft.com/office/powerpoint/2010/main" val="1793617334"/>
              </p:ext>
            </p:extLst>
          </p:nvPr>
        </p:nvGraphicFramePr>
        <p:xfrm>
          <a:off x="3565525" y="4035425"/>
          <a:ext cx="477838" cy="403225"/>
        </p:xfrm>
        <a:graphic>
          <a:graphicData uri="http://schemas.openxmlformats.org/presentationml/2006/ole">
            <mc:AlternateContent xmlns:mc="http://schemas.openxmlformats.org/markup-compatibility/2006">
              <mc:Choice xmlns:v="urn:schemas-microsoft-com:vml" Requires="v">
                <p:oleObj name="Document" showAsIcon="1" r:id="rId4" imgW="619200" imgH="521280" progId="Word.Document.12">
                  <p:embed/>
                </p:oleObj>
              </mc:Choice>
              <mc:Fallback>
                <p:oleObj name="Document" showAsIcon="1" r:id="rId4" imgW="619200" imgH="521280" progId="Word.Document.12">
                  <p:embed/>
                  <p:pic>
                    <p:nvPicPr>
                      <p:cNvPr id="9" name="Object 8">
                        <a:extLst>
                          <a:ext uri="{FF2B5EF4-FFF2-40B4-BE49-F238E27FC236}">
                            <a16:creationId xmlns:a16="http://schemas.microsoft.com/office/drawing/2014/main" id="{9D83E10D-49F2-8E6B-9EAC-3996150579BE}"/>
                          </a:ext>
                        </a:extLst>
                      </p:cNvPr>
                      <p:cNvPicPr/>
                      <p:nvPr/>
                    </p:nvPicPr>
                    <p:blipFill>
                      <a:blip r:embed="rId5"/>
                      <a:stretch>
                        <a:fillRect/>
                      </a:stretch>
                    </p:blipFill>
                    <p:spPr>
                      <a:xfrm>
                        <a:off x="3565525" y="4035425"/>
                        <a:ext cx="477838" cy="403225"/>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E85866A3-8B19-CF57-0776-DDC6F9F56AE7}"/>
              </a:ext>
            </a:extLst>
          </p:cNvPr>
          <p:cNvSpPr txBox="1"/>
          <p:nvPr/>
        </p:nvSpPr>
        <p:spPr>
          <a:xfrm>
            <a:off x="740500" y="3631694"/>
            <a:ext cx="2968981" cy="1107996"/>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b="1">
                <a:latin typeface="Calibri" panose="020F0502020204030204" pitchFamily="34" charset="0"/>
                <a:ea typeface="Calibri" panose="020F0502020204030204" pitchFamily="34" charset="0"/>
                <a:cs typeface="Calibri" panose="020F0502020204030204" pitchFamily="34" charset="0"/>
              </a:defRPr>
            </a:lvl1pPr>
          </a:lstStyle>
          <a:p>
            <a:r>
              <a:rPr lang="en-CA" i="1" u="sng" dirty="0"/>
              <a:t>Documents/Activities and their state </a:t>
            </a:r>
          </a:p>
          <a:p>
            <a:endParaRPr lang="en-US" dirty="0"/>
          </a:p>
          <a:p>
            <a:r>
              <a:rPr lang="en-US" dirty="0"/>
              <a:t>- Final Team meeting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endParaRPr lang="en-US" dirty="0"/>
          </a:p>
          <a:p>
            <a:r>
              <a:rPr lang="en-US" dirty="0"/>
              <a:t>- Lessons Learned Register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endParaRPr lang="en-US" dirty="0"/>
          </a:p>
          <a:p>
            <a:r>
              <a:rPr lang="en-US" dirty="0"/>
              <a:t>- P</a:t>
            </a:r>
            <a:r>
              <a:rPr lang="en-CA" dirty="0"/>
              <a:t>roject Closure report - </a:t>
            </a:r>
            <a:r>
              <a:rPr lang="en-CA" sz="1100" b="1" dirty="0">
                <a:solidFill>
                  <a:schemeClr val="accent4">
                    <a:lumMod val="25000"/>
                  </a:schemeClr>
                </a:solidFill>
                <a:latin typeface="Calibri" panose="020F0502020204030204" pitchFamily="34" charset="0"/>
                <a:ea typeface="Calibri" panose="020F0502020204030204" pitchFamily="34" charset="0"/>
                <a:cs typeface="Calibri" panose="020F0502020204030204" pitchFamily="34" charset="0"/>
              </a:rPr>
              <a:t>Completed</a:t>
            </a:r>
            <a:endParaRPr lang="en-US" dirty="0"/>
          </a:p>
          <a:p>
            <a:pPr marL="171450" indent="-171450">
              <a:buFontTx/>
              <a:buChar char="-"/>
            </a:pPr>
            <a:endParaRPr lang="en-CA" dirty="0"/>
          </a:p>
        </p:txBody>
      </p:sp>
      <p:pic>
        <p:nvPicPr>
          <p:cNvPr id="9" name="Picture 8" descr="A group of people sitting at a table&#10;&#10;Description automatically generated with low confidence">
            <a:extLst>
              <a:ext uri="{FF2B5EF4-FFF2-40B4-BE49-F238E27FC236}">
                <a16:creationId xmlns:a16="http://schemas.microsoft.com/office/drawing/2014/main" id="{C5914BA0-90EB-CF45-0058-730B22D62A42}"/>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856705" y="989820"/>
            <a:ext cx="2985446" cy="1729780"/>
          </a:xfrm>
          <a:prstGeom prst="rect">
            <a:avLst/>
          </a:prstGeom>
          <a:ln>
            <a:noFill/>
          </a:ln>
          <a:effectLst>
            <a:outerShdw blurRad="190500" algn="tl" rotWithShape="0">
              <a:srgbClr val="000000">
                <a:alpha val="70000"/>
              </a:srgbClr>
            </a:outerShdw>
          </a:effectLst>
        </p:spPr>
      </p:pic>
      <p:pic>
        <p:nvPicPr>
          <p:cNvPr id="5" name="Picture 4" descr="A picture containing text, sky, outdoor, sign&#10;&#10;Description automatically generated">
            <a:extLst>
              <a:ext uri="{FF2B5EF4-FFF2-40B4-BE49-F238E27FC236}">
                <a16:creationId xmlns:a16="http://schemas.microsoft.com/office/drawing/2014/main" id="{FDD68D8C-90A1-8BA4-2293-7749266A00B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856705" y="2928021"/>
            <a:ext cx="2985446" cy="2022558"/>
          </a:xfrm>
          <a:prstGeom prst="rect">
            <a:avLst/>
          </a:prstGeom>
          <a:ln>
            <a:noFill/>
          </a:ln>
          <a:effectLst>
            <a:outerShdw blurRad="190500" algn="tl" rotWithShape="0">
              <a:srgbClr val="000000">
                <a:alpha val="70000"/>
              </a:srgbClr>
            </a:outerShdw>
          </a:effectLst>
        </p:spPr>
      </p:pic>
      <p:pic>
        <p:nvPicPr>
          <p:cNvPr id="12" name="Graphic 11" descr="Clipboard Checked outline">
            <a:extLst>
              <a:ext uri="{FF2B5EF4-FFF2-40B4-BE49-F238E27FC236}">
                <a16:creationId xmlns:a16="http://schemas.microsoft.com/office/drawing/2014/main" id="{DB4C5F3C-C7F3-780A-4421-9875D58951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49796" y="498789"/>
            <a:ext cx="686834" cy="686834"/>
          </a:xfrm>
          <a:prstGeom prst="rect">
            <a:avLst/>
          </a:prstGeom>
        </p:spPr>
      </p:pic>
    </p:spTree>
    <p:extLst>
      <p:ext uri="{BB962C8B-B14F-4D97-AF65-F5344CB8AC3E}">
        <p14:creationId xmlns:p14="http://schemas.microsoft.com/office/powerpoint/2010/main" val="311578229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1164</TotalTime>
  <Words>1177</Words>
  <Application>Microsoft Office PowerPoint</Application>
  <PresentationFormat>On-screen Show (16:9)</PresentationFormat>
  <Paragraphs>132</Paragraphs>
  <Slides>10</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6</vt:i4>
      </vt:variant>
      <vt:variant>
        <vt:lpstr>Slide Titles</vt:lpstr>
      </vt:variant>
      <vt:variant>
        <vt:i4>10</vt:i4>
      </vt:variant>
    </vt:vector>
  </HeadingPairs>
  <TitlesOfParts>
    <vt:vector size="21" baseType="lpstr">
      <vt:lpstr>Arial</vt:lpstr>
      <vt:lpstr>Raleway</vt:lpstr>
      <vt:lpstr>Calibri</vt:lpstr>
      <vt:lpstr>Lato</vt:lpstr>
      <vt:lpstr>Streamline</vt:lpstr>
      <vt:lpstr>Microsoft Word Document</vt:lpstr>
      <vt:lpstr>Microsoft Word 97 - 2003 Document</vt:lpstr>
      <vt:lpstr>Microsoft Excel Worksheet</vt:lpstr>
      <vt:lpstr>Package</vt:lpstr>
      <vt:lpstr>Document</vt:lpstr>
      <vt:lpstr>Worksheet</vt:lpstr>
      <vt:lpstr>Cloud Kitchen</vt:lpstr>
      <vt:lpstr>Overview</vt:lpstr>
      <vt:lpstr>Timeline</vt:lpstr>
      <vt:lpstr>Project Flow/Process</vt:lpstr>
      <vt:lpstr>Conception &amp; Initiation</vt:lpstr>
      <vt:lpstr>Definition &amp; Planning </vt:lpstr>
      <vt:lpstr>Launch or Execution</vt:lpstr>
      <vt:lpstr>Performance and Control</vt:lpstr>
      <vt:lpstr>Project Close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Proposal</dc:title>
  <dc:creator>amit sharma</dc:creator>
  <cp:lastModifiedBy>Amit Sharma</cp:lastModifiedBy>
  <cp:revision>17</cp:revision>
  <dcterms:modified xsi:type="dcterms:W3CDTF">2022-11-30T19:48:08Z</dcterms:modified>
</cp:coreProperties>
</file>